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258" r:id="rId3"/>
    <p:sldId id="259" r:id="rId4"/>
    <p:sldId id="276" r:id="rId5"/>
    <p:sldId id="260" r:id="rId6"/>
    <p:sldId id="261" r:id="rId7"/>
    <p:sldId id="262" r:id="rId8"/>
    <p:sldId id="263" r:id="rId9"/>
    <p:sldId id="280" r:id="rId10"/>
    <p:sldId id="265" r:id="rId11"/>
    <p:sldId id="266" r:id="rId12"/>
    <p:sldId id="267" r:id="rId13"/>
    <p:sldId id="268" r:id="rId14"/>
    <p:sldId id="269" r:id="rId15"/>
    <p:sldId id="272" r:id="rId16"/>
    <p:sldId id="273" r:id="rId17"/>
    <p:sldId id="274" r:id="rId18"/>
    <p:sldId id="270" r:id="rId19"/>
    <p:sldId id="271" r:id="rId20"/>
    <p:sldId id="281" r:id="rId21"/>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MX" dirty="0"/>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92E24268-6646-401E-A87E-7628E6ADBF5F}" type="datetimeFigureOut">
              <a:rPr lang="es-MX" smtClean="0"/>
              <a:t>15/11/2016</a:t>
            </a:fld>
            <a:endParaRPr lang="es-MX" dirty="0"/>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MX" dirty="0"/>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MX" dirty="0"/>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7BB84ED8-CFD8-4EA0-83B3-41789FB3E420}" type="slidenum">
              <a:rPr lang="es-MX" smtClean="0"/>
              <a:t>‹Nº›</a:t>
            </a:fld>
            <a:endParaRPr lang="es-MX" dirty="0"/>
          </a:p>
        </p:txBody>
      </p:sp>
    </p:spTree>
    <p:extLst>
      <p:ext uri="{BB962C8B-B14F-4D97-AF65-F5344CB8AC3E}">
        <p14:creationId xmlns:p14="http://schemas.microsoft.com/office/powerpoint/2010/main" val="9024170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A9BD039F-434F-4B70-9D31-0AFA6F6760D6}" type="slidenum">
              <a:rPr lang="es-MX" smtClean="0"/>
              <a:t>‹Nº›</a:t>
            </a:fld>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A9BD039F-434F-4B70-9D31-0AFA6F6760D6}" type="slidenum">
              <a:rPr lang="es-MX" smtClean="0"/>
              <a:t>‹Nº›</a:t>
            </a:fld>
            <a:endParaRPr lang="es-MX" dirty="0"/>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15BD8041-A1F0-400E-BEA3-E66BF8AF6958}" type="datetimeFigureOut">
              <a:rPr lang="es-MX" smtClean="0"/>
              <a:t>15/11/2016</a:t>
            </a:fld>
            <a:endParaRPr lang="es-MX" dirty="0"/>
          </a:p>
        </p:txBody>
      </p:sp>
      <p:sp>
        <p:nvSpPr>
          <p:cNvPr id="9" name="Slide Number Placeholder 8"/>
          <p:cNvSpPr>
            <a:spLocks noGrp="1"/>
          </p:cNvSpPr>
          <p:nvPr>
            <p:ph type="sldNum" sz="quarter" idx="11"/>
          </p:nvPr>
        </p:nvSpPr>
        <p:spPr/>
        <p:txBody>
          <a:bodyPr/>
          <a:lstStyle/>
          <a:p>
            <a:fld id="{A9BD039F-434F-4B70-9D31-0AFA6F6760D6}" type="slidenum">
              <a:rPr lang="es-MX" smtClean="0"/>
              <a:t>‹Nº›</a:t>
            </a:fld>
            <a:endParaRPr lang="es-MX" dirty="0"/>
          </a:p>
        </p:txBody>
      </p:sp>
      <p:sp>
        <p:nvSpPr>
          <p:cNvPr id="10" name="Footer Placeholder 9"/>
          <p:cNvSpPr>
            <a:spLocks noGrp="1"/>
          </p:cNvSpPr>
          <p:nvPr>
            <p:ph type="ftr" sz="quarter" idx="12"/>
          </p:nvPr>
        </p:nvSpPr>
        <p:spPr/>
        <p:txBody>
          <a:bodyPr/>
          <a:lstStyle/>
          <a:p>
            <a:endParaRPr lang="es-MX" dirty="0"/>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9BD039F-434F-4B70-9D31-0AFA6F6760D6}" type="slidenum">
              <a:rPr lang="es-MX" smtClean="0"/>
              <a:t>‹Nº›</a:t>
            </a:fld>
            <a:endParaRPr lang="es-MX"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MX"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15BD8041-A1F0-400E-BEA3-E66BF8AF6958}" type="datetimeFigureOut">
              <a:rPr lang="es-MX" smtClean="0"/>
              <a:t>15/11/2016</a:t>
            </a:fld>
            <a:endParaRPr lang="es-MX"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996952"/>
            <a:ext cx="7367250" cy="1502023"/>
          </a:xfrm>
        </p:spPr>
        <p:txBody>
          <a:bodyPr/>
          <a:lstStyle/>
          <a:p>
            <a:pPr algn="ct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
            </a:r>
            <a:br>
              <a:rPr lang="es-ES_tradnl" sz="3200" dirty="0" smtClean="0">
                <a:latin typeface="Arial" pitchFamily="34" charset="0"/>
                <a:cs typeface="Arial" pitchFamily="34" charset="0"/>
              </a:rPr>
            </a:b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smtClean="0">
                <a:latin typeface="Arial" pitchFamily="34" charset="0"/>
                <a:cs typeface="Arial" pitchFamily="34" charset="0"/>
              </a:rPr>
              <a:t>Plan </a:t>
            </a:r>
            <a:r>
              <a:rPr lang="es-ES_tradnl" sz="3200" dirty="0">
                <a:latin typeface="Arial" pitchFamily="34" charset="0"/>
                <a:cs typeface="Arial" pitchFamily="34" charset="0"/>
              </a:rPr>
              <a:t>de Trabajo </a:t>
            </a:r>
            <a:r>
              <a:rPr lang="es-ES_tradnl" sz="3200" dirty="0" smtClean="0">
                <a:latin typeface="Arial" pitchFamily="34" charset="0"/>
                <a:cs typeface="Arial" pitchFamily="34" charset="0"/>
              </a:rPr>
              <a:t>2016 </a:t>
            </a:r>
            <a:r>
              <a:rPr lang="es-ES_tradnl" sz="3200" dirty="0">
                <a:latin typeface="Arial" pitchFamily="34" charset="0"/>
                <a:cs typeface="Arial" pitchFamily="34" charset="0"/>
              </a:rPr>
              <a:t>- </a:t>
            </a:r>
            <a:r>
              <a:rPr lang="es-ES_tradnl" sz="3200" dirty="0" smtClean="0">
                <a:latin typeface="Arial" pitchFamily="34" charset="0"/>
                <a:cs typeface="Arial" pitchFamily="34" charset="0"/>
              </a:rPr>
              <a:t>2017</a:t>
            </a:r>
            <a:r>
              <a:rPr lang="es-ES_tradnl" sz="3200" dirty="0">
                <a:latin typeface="Arial" pitchFamily="34" charset="0"/>
                <a:cs typeface="Arial" pitchFamily="34" charset="0"/>
              </a:rPr>
              <a:t/>
            </a:r>
            <a:br>
              <a:rPr lang="es-ES_tradnl" sz="3200" dirty="0">
                <a:latin typeface="Arial" pitchFamily="34" charset="0"/>
                <a:cs typeface="Arial" pitchFamily="34" charset="0"/>
              </a:rPr>
            </a:br>
            <a:r>
              <a:rPr lang="es-ES_tradnl" sz="3200" dirty="0">
                <a:latin typeface="Arial" pitchFamily="34" charset="0"/>
                <a:cs typeface="Arial" pitchFamily="34" charset="0"/>
              </a:rPr>
              <a:t>Comisión Permanente de Administración</a:t>
            </a:r>
            <a:r>
              <a:rPr lang="es-ES_tradnl" dirty="0">
                <a:latin typeface="Arial" pitchFamily="34" charset="0"/>
                <a:cs typeface="Arial" pitchFamily="34" charset="0"/>
              </a:rPr>
              <a:t/>
            </a:r>
            <a:br>
              <a:rPr lang="es-ES_tradnl" dirty="0">
                <a:latin typeface="Arial" pitchFamily="34" charset="0"/>
                <a:cs typeface="Arial" pitchFamily="34" charset="0"/>
              </a:rPr>
            </a:br>
            <a:endParaRPr lang="es-MX" sz="1600" dirty="0"/>
          </a:p>
        </p:txBody>
      </p:sp>
      <p:sp>
        <p:nvSpPr>
          <p:cNvPr id="3" name="2 Subtítulo"/>
          <p:cNvSpPr>
            <a:spLocks noGrp="1"/>
          </p:cNvSpPr>
          <p:nvPr>
            <p:ph type="subTitle" idx="1"/>
          </p:nvPr>
        </p:nvSpPr>
        <p:spPr>
          <a:xfrm>
            <a:off x="1403648" y="5373216"/>
            <a:ext cx="6461760" cy="1066800"/>
          </a:xfrm>
        </p:spPr>
        <p:txBody>
          <a:bodyPr/>
          <a:lstStyle/>
          <a:p>
            <a:pPr algn="r"/>
            <a:r>
              <a:rPr lang="es-MX" b="1" dirty="0" smtClean="0">
                <a:solidFill>
                  <a:schemeClr val="tx1"/>
                </a:solidFill>
              </a:rPr>
              <a:t>Noviembre 2016</a:t>
            </a:r>
            <a:endParaRPr lang="es-MX" b="1"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84490"/>
            <a:ext cx="7225466" cy="1889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4269477"/>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marL="114300" indent="0" algn="ctr"/>
            <a:r>
              <a:rPr lang="es-ES" sz="1800" b="1" dirty="0" smtClean="0"/>
              <a:t/>
            </a:r>
            <a:br>
              <a:rPr lang="es-ES" sz="1800" b="1" dirty="0" smtClean="0"/>
            </a:br>
            <a:r>
              <a:rPr lang="es-MX" sz="2400" dirty="0"/>
              <a:t/>
            </a:r>
            <a:br>
              <a:rPr lang="es-MX" sz="2400" dirty="0"/>
            </a:br>
            <a:r>
              <a:rPr lang="es-MX" sz="4000" dirty="0" smtClean="0"/>
              <a:t>3.-</a:t>
            </a:r>
            <a:r>
              <a:rPr lang="es-ES" sz="4000" dirty="0" smtClean="0"/>
              <a:t>Objetivos </a:t>
            </a:r>
            <a:r>
              <a:rPr lang="es-ES" sz="4000" dirty="0"/>
              <a:t>del Programa </a:t>
            </a:r>
            <a:r>
              <a:rPr lang="es-MX" sz="4000" dirty="0"/>
              <a:t/>
            </a:r>
            <a:br>
              <a:rPr lang="es-MX" sz="4000" dirty="0"/>
            </a:br>
            <a:endParaRPr lang="es-MX" sz="4000" dirty="0"/>
          </a:p>
        </p:txBody>
      </p:sp>
      <p:sp>
        <p:nvSpPr>
          <p:cNvPr id="3" name="2 Marcador de contenido"/>
          <p:cNvSpPr>
            <a:spLocks noGrp="1"/>
          </p:cNvSpPr>
          <p:nvPr>
            <p:ph idx="1"/>
          </p:nvPr>
        </p:nvSpPr>
        <p:spPr>
          <a:xfrm>
            <a:off x="457200" y="1340768"/>
            <a:ext cx="7620000" cy="5328592"/>
          </a:xfrm>
        </p:spPr>
        <p:txBody>
          <a:bodyPr>
            <a:normAutofit fontScale="70000" lnSpcReduction="20000"/>
          </a:bodyPr>
          <a:lstStyle/>
          <a:p>
            <a:pPr marL="114300" indent="0">
              <a:buNone/>
            </a:pPr>
            <a:r>
              <a:rPr lang="es-ES" dirty="0"/>
              <a:t> </a:t>
            </a:r>
            <a:endParaRPr lang="es-MX" sz="2100" dirty="0"/>
          </a:p>
          <a:p>
            <a:pPr algn="just"/>
            <a:r>
              <a:rPr lang="es-MX" sz="2600" dirty="0"/>
              <a:t>Contribuir a que el Consejo Estatal Electoral y de Participación Ciudadana de San Luis Potosí adopte un modelo de calidad y modernidad administrativa que tenga como principios </a:t>
            </a:r>
            <a:r>
              <a:rPr lang="es-MX" sz="2600" dirty="0" smtClean="0"/>
              <a:t>básicos en la administración de los recursos la legalidad, eficiencia, eficacia, racionalidad, austeridad, transparencia, control y rendición de cuentas, orientando </a:t>
            </a:r>
            <a:r>
              <a:rPr lang="es-MX" sz="2600" dirty="0"/>
              <a:t>todos </a:t>
            </a:r>
            <a:r>
              <a:rPr lang="es-MX" sz="2600" dirty="0" smtClean="0"/>
              <a:t>los </a:t>
            </a:r>
            <a:r>
              <a:rPr lang="es-MX" sz="2600" dirty="0"/>
              <a:t>esfuerzos al uso eficiente de los recursos humanos, tecnológicos, materiales y </a:t>
            </a:r>
            <a:r>
              <a:rPr lang="es-MX" sz="2600" dirty="0" smtClean="0"/>
              <a:t>financieros a través de una adecuada planeación y presupuestación, a fin de garantizar que el ejercicio del gasto Público sea pertinente y certero.</a:t>
            </a:r>
          </a:p>
          <a:p>
            <a:pPr marL="355600" indent="0" algn="just">
              <a:buNone/>
            </a:pPr>
            <a:r>
              <a:rPr lang="es-MX" sz="2600" dirty="0" smtClean="0"/>
              <a:t> </a:t>
            </a:r>
            <a:r>
              <a:rPr lang="es-MX" sz="2600" dirty="0"/>
              <a:t>L</a:t>
            </a:r>
            <a:r>
              <a:rPr lang="es-MX" sz="2600" dirty="0" smtClean="0"/>
              <a:t>o </a:t>
            </a:r>
            <a:r>
              <a:rPr lang="es-MX" sz="2600" dirty="0"/>
              <a:t>anterior incluye la implementación del Servicio Profesional Electoral Nacional y de la Rama Administrativa, que en coordinación con el INE deberá reclutar y seleccionar a los mejores perfiles humanos, tomando en cuenta su experiencia y méritos laborales a fin de asegurar la imparcialidad de su incorporación, así como una eficaz formación, desarrollo y promoción profesional de nuestros servidores públicos y empleados electorales, garantizando a la sociedad potosina una alta competencia profesional de sus integrantes.</a:t>
            </a:r>
          </a:p>
          <a:p>
            <a:pPr marL="355600" indent="0" algn="just">
              <a:buNone/>
            </a:pPr>
            <a:r>
              <a:rPr lang="es-MX" sz="2600" dirty="0"/>
              <a:t> </a:t>
            </a:r>
          </a:p>
          <a:p>
            <a:pPr lvl="0" algn="just"/>
            <a:r>
              <a:rPr lang="es-ES" sz="2600" dirty="0"/>
              <a:t>Las demás que le confieran la Ley Electoral del Estado, el Reglamento de Trabajo en Comisiones del Consejo Estatal Electoral y de Participación Ciudadana y las que en su momento le encomiende el Pleno del referido Órgano Electoral.</a:t>
            </a:r>
            <a:endParaRPr lang="es-MX" sz="2600" dirty="0"/>
          </a:p>
          <a:p>
            <a:pPr marL="114300" indent="0">
              <a:buNone/>
            </a:pPr>
            <a:endParaRPr lang="es-MX" sz="2600" dirty="0"/>
          </a:p>
          <a:p>
            <a:endParaRPr lang="es-MX" sz="2600" dirty="0"/>
          </a:p>
        </p:txBody>
      </p:sp>
    </p:spTree>
    <p:extLst>
      <p:ext uri="{BB962C8B-B14F-4D97-AF65-F5344CB8AC3E}">
        <p14:creationId xmlns:p14="http://schemas.microsoft.com/office/powerpoint/2010/main" val="386890128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188640"/>
            <a:ext cx="7620000" cy="1143000"/>
          </a:xfrm>
        </p:spPr>
        <p:txBody>
          <a:bodyPr/>
          <a:lstStyle/>
          <a:p>
            <a:pPr algn="ctr"/>
            <a:r>
              <a:rPr lang="es-ES" sz="4000" dirty="0"/>
              <a:t>4</a:t>
            </a:r>
            <a:r>
              <a:rPr lang="es-ES" sz="4000" dirty="0" smtClean="0"/>
              <a:t>.-Estrategias y Líneas de Acción:</a:t>
            </a:r>
            <a:endParaRPr lang="es-MX" sz="4000" dirty="0"/>
          </a:p>
        </p:txBody>
      </p:sp>
      <p:sp>
        <p:nvSpPr>
          <p:cNvPr id="3" name="2 Marcador de contenido"/>
          <p:cNvSpPr>
            <a:spLocks noGrp="1"/>
          </p:cNvSpPr>
          <p:nvPr>
            <p:ph idx="1"/>
          </p:nvPr>
        </p:nvSpPr>
        <p:spPr>
          <a:xfrm>
            <a:off x="251520" y="1124744"/>
            <a:ext cx="7620000" cy="5304656"/>
          </a:xfrm>
        </p:spPr>
        <p:txBody>
          <a:bodyPr>
            <a:normAutofit fontScale="92500" lnSpcReduction="20000"/>
          </a:bodyPr>
          <a:lstStyle/>
          <a:p>
            <a:pPr lvl="0" algn="just"/>
            <a:r>
              <a:rPr lang="es-ES_tradnl" dirty="0"/>
              <a:t>Garantizar la consolidación de la estructura orgánica profesional del CEEPAC a través de la implementación del Servicio Profesional Electoral y de la Rama Administrativa</a:t>
            </a:r>
            <a:r>
              <a:rPr lang="es-ES_tradnl" dirty="0" smtClean="0"/>
              <a:t>.</a:t>
            </a:r>
          </a:p>
          <a:p>
            <a:pPr lvl="0" algn="just"/>
            <a:endParaRPr lang="es-MX" dirty="0"/>
          </a:p>
          <a:p>
            <a:pPr lvl="0" algn="just"/>
            <a:r>
              <a:rPr lang="es-ES_tradnl" dirty="0"/>
              <a:t>Aprovechar al máximo los recursos financieros que se le asignen a la institución a través de la Ley de Egresos del Estado para el periodo 2016-2017, mediante la supervisión mensual de los informes que formule la Dirección Ejecutiva de Administración y Finanzas</a:t>
            </a:r>
            <a:r>
              <a:rPr lang="es-ES_tradnl" dirty="0" smtClean="0"/>
              <a:t>.</a:t>
            </a:r>
          </a:p>
          <a:p>
            <a:pPr lvl="0" algn="just"/>
            <a:endParaRPr lang="es-MX" dirty="0"/>
          </a:p>
          <a:p>
            <a:pPr lvl="0" algn="just"/>
            <a:r>
              <a:rPr lang="es-ES_tradnl" dirty="0"/>
              <a:t>Reforzar el trabajo de revisión orientado a la elaboración del presupuesto de egresos para el año </a:t>
            </a:r>
            <a:r>
              <a:rPr lang="es-ES_tradnl" dirty="0" smtClean="0"/>
              <a:t>2018 </a:t>
            </a:r>
            <a:r>
              <a:rPr lang="es-ES_tradnl" dirty="0"/>
              <a:t>que tiene bajo su responsabilidad la Secretaria Ejecutiva, lo anterior como paso previo a su presentación al </a:t>
            </a:r>
            <a:r>
              <a:rPr lang="es-ES_tradnl" dirty="0" smtClean="0"/>
              <a:t>Pleno </a:t>
            </a:r>
            <a:r>
              <a:rPr lang="es-ES_tradnl" dirty="0"/>
              <a:t>del Consejo Estatal Electoral y de Participación Ciudadana</a:t>
            </a:r>
            <a:r>
              <a:rPr lang="es-ES_tradnl" dirty="0" smtClean="0"/>
              <a:t>.</a:t>
            </a:r>
          </a:p>
          <a:p>
            <a:pPr lvl="0" algn="just"/>
            <a:endParaRPr lang="es-MX" dirty="0"/>
          </a:p>
          <a:p>
            <a:pPr lvl="0" algn="just"/>
            <a:r>
              <a:rPr lang="es-ES_tradnl" dirty="0"/>
              <a:t>Alcanzar la suficiencia presupuestal mediante la formulación de recomendaciones para el uso eficiente de todos los recursos, o en su caso, proponer en conjunto con la Secretaria Ejecutiva las modificaciones presupuestales necesarias.</a:t>
            </a:r>
            <a:endParaRPr lang="es-MX" dirty="0"/>
          </a:p>
          <a:p>
            <a:endParaRPr lang="es-MX" dirty="0"/>
          </a:p>
        </p:txBody>
      </p:sp>
    </p:spTree>
    <p:extLst>
      <p:ext uri="{BB962C8B-B14F-4D97-AF65-F5344CB8AC3E}">
        <p14:creationId xmlns:p14="http://schemas.microsoft.com/office/powerpoint/2010/main" val="65235513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7620000" cy="6552728"/>
          </a:xfrm>
        </p:spPr>
        <p:txBody>
          <a:bodyPr>
            <a:normAutofit fontScale="62500" lnSpcReduction="20000"/>
          </a:bodyPr>
          <a:lstStyle/>
          <a:p>
            <a:pPr lvl="0" algn="just"/>
            <a:r>
              <a:rPr lang="es-ES_tradnl" sz="3200" dirty="0"/>
              <a:t>Incorporar al presupuesto del ejercicio </a:t>
            </a:r>
            <a:r>
              <a:rPr lang="es-ES_tradnl" sz="3200" dirty="0" smtClean="0"/>
              <a:t>2018 </a:t>
            </a:r>
            <a:r>
              <a:rPr lang="es-ES_tradnl" sz="3200" dirty="0"/>
              <a:t>las ministraciones correspondientes a las prerrogativas económicas que legalmente le corresponderán a los partidos políticos con inscripción o registro ante esta autoridad administrativa, así como lo que deberán ejercer las Agrupaciones Políticas Estatales, y en su caso los Candidatos Independientes que participen en el proceso electoral 2017-2018</a:t>
            </a:r>
            <a:r>
              <a:rPr lang="es-ES_tradnl" sz="3200" dirty="0" smtClean="0"/>
              <a:t>.</a:t>
            </a:r>
          </a:p>
          <a:p>
            <a:pPr lvl="0" algn="just"/>
            <a:endParaRPr lang="es-MX" sz="3200" dirty="0"/>
          </a:p>
          <a:p>
            <a:pPr lvl="0" algn="just"/>
            <a:r>
              <a:rPr lang="es-ES_tradnl" sz="3200" dirty="0"/>
              <a:t>Sesionar mensualmente para supervisar los estados financieros que la Presidencia y la Secretaria Ejecutiva deben presentar a las instancias previstas por las diversas legislaciones en la materia. Lo anterior serán el producto del trabajo realizado por la Dirección Ejecutiva de Administración y Finanzas</a:t>
            </a:r>
            <a:r>
              <a:rPr lang="es-ES_tradnl" sz="3200" dirty="0" smtClean="0"/>
              <a:t>.</a:t>
            </a:r>
          </a:p>
          <a:p>
            <a:pPr lvl="0" algn="just"/>
            <a:endParaRPr lang="es-MX" sz="3200" dirty="0"/>
          </a:p>
          <a:p>
            <a:pPr lvl="0" algn="just"/>
            <a:r>
              <a:rPr lang="es-ES_tradnl" sz="3200" dirty="0"/>
              <a:t>Sesionar mensualmente para supervisar el avance presupuestal que la Dirección Ejecutiva de Administración y Finanzas debe formular para el respectivo análisis de esta Comisión.</a:t>
            </a:r>
            <a:r>
              <a:rPr lang="es-ES_tradnl" sz="3200" b="1" dirty="0"/>
              <a:t> </a:t>
            </a:r>
            <a:endParaRPr lang="es-ES_tradnl" sz="3200" b="1" dirty="0" smtClean="0"/>
          </a:p>
          <a:p>
            <a:pPr lvl="0" algn="just"/>
            <a:endParaRPr lang="es-MX" sz="3200" dirty="0"/>
          </a:p>
          <a:p>
            <a:pPr lvl="0" algn="just"/>
            <a:r>
              <a:rPr lang="es-ES_tradnl" sz="3200" dirty="0"/>
              <a:t>De conformidad con el artículo 28, fracciones VI y VII del Reglamento de Trabajo en Comisiones del Consejo Estatal Electoral y de Participación Ciudadana, participar activamente apoyando a la Secretaria Ejecutiva en la elaboración del Manual de Organización</a:t>
            </a:r>
            <a:r>
              <a:rPr lang="es-ES_tradnl" sz="3200"/>
              <a:t>, </a:t>
            </a:r>
            <a:r>
              <a:rPr lang="es-ES_tradnl" sz="3200" smtClean="0"/>
              <a:t>el </a:t>
            </a:r>
            <a:r>
              <a:rPr lang="es-ES_tradnl" sz="3200" dirty="0"/>
              <a:t>Catálogo de Cargos y Puestos de la Rama Administrativa y el Organigrama del </a:t>
            </a:r>
            <a:r>
              <a:rPr lang="es-ES_tradnl" sz="3200" dirty="0" smtClean="0"/>
              <a:t>CEEPAC, conforme al Estatuto que emita el INE.</a:t>
            </a:r>
            <a:endParaRPr lang="es-MX" sz="3200" dirty="0"/>
          </a:p>
          <a:p>
            <a:pPr marL="114300" indent="0">
              <a:buNone/>
            </a:pPr>
            <a:endParaRPr lang="es-MX" dirty="0"/>
          </a:p>
        </p:txBody>
      </p:sp>
    </p:spTree>
    <p:extLst>
      <p:ext uri="{BB962C8B-B14F-4D97-AF65-F5344CB8AC3E}">
        <p14:creationId xmlns:p14="http://schemas.microsoft.com/office/powerpoint/2010/main" val="29151821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7620000" cy="6212160"/>
          </a:xfrm>
        </p:spPr>
        <p:txBody>
          <a:bodyPr>
            <a:normAutofit/>
          </a:bodyPr>
          <a:lstStyle/>
          <a:p>
            <a:pPr lvl="0" algn="just"/>
            <a:r>
              <a:rPr lang="es-ES_tradnl" dirty="0"/>
              <a:t>Incorporar al trabajo de la Comisión Permanente de Administración, cualquier asunto que le confiera el Pleno del Consejo en acatamiento a lo que establece la Ley Electoral del Estado de San Luis Potosí y  El Reglamento de Trabajo en Comisiones de la institución</a:t>
            </a:r>
            <a:r>
              <a:rPr lang="es-ES_tradnl" dirty="0" smtClean="0"/>
              <a:t>.</a:t>
            </a:r>
          </a:p>
          <a:p>
            <a:pPr lvl="0" algn="just"/>
            <a:endParaRPr lang="es-MX" dirty="0"/>
          </a:p>
          <a:p>
            <a:pPr lvl="0" algn="just"/>
            <a:r>
              <a:rPr lang="es-ES_tradnl" dirty="0"/>
              <a:t>Participar de manera activa mediante la vigilancia y supervisión de los procesos de licitación y desincorporación de bienes, que a través de las instancias correspondientes se lleven a cabo, a fin de verificar su adecuado tratamiento administrativo y financiero. </a:t>
            </a:r>
            <a:r>
              <a:rPr lang="es-ES_tradnl" b="1" dirty="0"/>
              <a:t> </a:t>
            </a:r>
            <a:endParaRPr lang="es-ES_tradnl" b="1" dirty="0" smtClean="0"/>
          </a:p>
          <a:p>
            <a:pPr lvl="0" algn="just"/>
            <a:endParaRPr lang="es-MX" dirty="0"/>
          </a:p>
          <a:p>
            <a:pPr algn="just"/>
            <a:r>
              <a:rPr lang="es-ES_tradnl" dirty="0"/>
              <a:t>Coadyuvar con el resto de las Comisiones Permanentes y Temporales del CEEPAC a fin de generar sinergias positivas de trabajo que redunden en una mayor eficiencia en el uso de los recursos humanos, tecnológicos, financieros y materiales del </a:t>
            </a:r>
            <a:r>
              <a:rPr lang="es-ES_tradnl" dirty="0" smtClean="0"/>
              <a:t>organismo.</a:t>
            </a:r>
            <a:endParaRPr lang="es-MX" dirty="0"/>
          </a:p>
        </p:txBody>
      </p:sp>
    </p:spTree>
    <p:extLst>
      <p:ext uri="{BB962C8B-B14F-4D97-AF65-F5344CB8AC3E}">
        <p14:creationId xmlns:p14="http://schemas.microsoft.com/office/powerpoint/2010/main" val="764351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 </a:t>
            </a:r>
            <a:r>
              <a:rPr lang="es-MX" dirty="0"/>
              <a:t/>
            </a:r>
            <a:br>
              <a:rPr lang="es-MX" dirty="0"/>
            </a:br>
            <a:r>
              <a:rPr lang="es-ES" sz="4000" dirty="0"/>
              <a:t>5.- Calendario de trabajo</a:t>
            </a:r>
            <a:r>
              <a:rPr lang="es-MX" b="1" dirty="0"/>
              <a:t/>
            </a:r>
            <a:br>
              <a:rPr lang="es-MX" b="1" dirty="0"/>
            </a:br>
            <a:endParaRPr lang="es-MX" dirty="0"/>
          </a:p>
        </p:txBody>
      </p:sp>
      <p:sp>
        <p:nvSpPr>
          <p:cNvPr id="3" name="2 Marcador de contenido"/>
          <p:cNvSpPr>
            <a:spLocks noGrp="1"/>
          </p:cNvSpPr>
          <p:nvPr>
            <p:ph idx="1"/>
          </p:nvPr>
        </p:nvSpPr>
        <p:spPr/>
        <p:txBody>
          <a:bodyPr>
            <a:normAutofit lnSpcReduction="10000"/>
          </a:bodyPr>
          <a:lstStyle/>
          <a:p>
            <a:pPr algn="just"/>
            <a:r>
              <a:rPr lang="es-ES" dirty="0"/>
              <a:t>Celebrar periódicamente sesiones ordinarias de conformidad con lo señalado en el artículo 61 de la Ley Electoral del Estado, que establece sesiones ordinarias, cuando menos una por mes</a:t>
            </a:r>
            <a:r>
              <a:rPr lang="es-ES" dirty="0" smtClean="0"/>
              <a:t>.</a:t>
            </a:r>
            <a:endParaRPr lang="es-MX" dirty="0"/>
          </a:p>
          <a:p>
            <a:pPr algn="just"/>
            <a:r>
              <a:rPr lang="es-ES" dirty="0"/>
              <a:t>En caso de ser necesario para el cumplimiento de sus funciones, la Comisión podrá reunirse en sesión extraordinaria según se requiera y, acordar la integración de los grupos de trabajo que considere necesarios para coadyuvar en la preparación, elaboración, revisión y análisis de los instrumentos legales correspondientes.</a:t>
            </a:r>
            <a:endParaRPr lang="es-MX" dirty="0"/>
          </a:p>
          <a:p>
            <a:pPr algn="just"/>
            <a:r>
              <a:rPr lang="es-ES" dirty="0" smtClean="0"/>
              <a:t>A </a:t>
            </a:r>
            <a:r>
              <a:rPr lang="es-ES" dirty="0"/>
              <a:t>continuación, se adjunta la calendarización de las actividades de la Comisión Permanente de Administración del Consejo Estatal Electoral y de Participación Ciudadana, correspondiente </a:t>
            </a:r>
            <a:r>
              <a:rPr lang="es-MX" dirty="0" smtClean="0"/>
              <a:t>al periodo noviembre 2016-2017</a:t>
            </a:r>
            <a:endParaRPr lang="es-MX" dirty="0"/>
          </a:p>
          <a:p>
            <a:pPr marL="114300" indent="0">
              <a:buNone/>
            </a:pPr>
            <a:endParaRPr lang="es-MX" dirty="0"/>
          </a:p>
        </p:txBody>
      </p:sp>
    </p:spTree>
    <p:extLst>
      <p:ext uri="{BB962C8B-B14F-4D97-AF65-F5344CB8AC3E}">
        <p14:creationId xmlns:p14="http://schemas.microsoft.com/office/powerpoint/2010/main" val="3820787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067763795"/>
              </p:ext>
            </p:extLst>
          </p:nvPr>
        </p:nvGraphicFramePr>
        <p:xfrm>
          <a:off x="395537" y="620689"/>
          <a:ext cx="7776864" cy="5946659"/>
        </p:xfrm>
        <a:graphic>
          <a:graphicData uri="http://schemas.openxmlformats.org/drawingml/2006/table">
            <a:tbl>
              <a:tblPr firstRow="1" firstCol="1" lastRow="1" lastCol="1" bandRow="1" bandCol="1">
                <a:tableStyleId>{5C22544A-7EE6-4342-B048-85BDC9FD1C3A}</a:tableStyleId>
              </a:tblPr>
              <a:tblGrid>
                <a:gridCol w="5832647"/>
                <a:gridCol w="1944217"/>
              </a:tblGrid>
              <a:tr h="583219">
                <a:tc>
                  <a:txBody>
                    <a:bodyPr/>
                    <a:lstStyle/>
                    <a:p>
                      <a:pPr marL="1529080" marR="1548765" algn="ctr">
                        <a:lnSpc>
                          <a:spcPct val="115000"/>
                        </a:lnSpc>
                        <a:spcAft>
                          <a:spcPts val="0"/>
                        </a:spcAft>
                      </a:pPr>
                      <a:r>
                        <a:rPr lang="es-ES" sz="1600" dirty="0">
                          <a:effectLst/>
                        </a:rPr>
                        <a:t>Actividades</a:t>
                      </a:r>
                      <a:endParaRPr lang="es-MX" sz="2000" dirty="0">
                        <a:effectLst/>
                        <a:latin typeface="Calibri"/>
                        <a:ea typeface="Calibri"/>
                        <a:cs typeface="Times New Roman"/>
                      </a:endParaRPr>
                    </a:p>
                  </a:txBody>
                  <a:tcPr marL="0" marR="0" marT="0" marB="0"/>
                </a:tc>
                <a:tc>
                  <a:txBody>
                    <a:bodyPr/>
                    <a:lstStyle/>
                    <a:p>
                      <a:pPr marL="198755" algn="ctr">
                        <a:lnSpc>
                          <a:spcPct val="115000"/>
                        </a:lnSpc>
                        <a:spcAft>
                          <a:spcPts val="0"/>
                        </a:spcAft>
                      </a:pPr>
                      <a:r>
                        <a:rPr lang="es-ES" sz="1600" dirty="0">
                          <a:effectLst/>
                        </a:rPr>
                        <a:t>Mes y año de actividad programación </a:t>
                      </a:r>
                      <a:endParaRPr lang="es-MX" sz="2000" dirty="0">
                        <a:effectLst/>
                        <a:latin typeface="Calibri"/>
                        <a:ea typeface="Calibri"/>
                        <a:cs typeface="Times New Roman"/>
                      </a:endParaRPr>
                    </a:p>
                  </a:txBody>
                  <a:tcPr marL="0" marR="0" marT="0" marB="0"/>
                </a:tc>
              </a:tr>
              <a:tr h="581042">
                <a:tc>
                  <a:txBody>
                    <a:bodyPr/>
                    <a:lstStyle/>
                    <a:p>
                      <a:pPr marL="40005" algn="ctr">
                        <a:lnSpc>
                          <a:spcPct val="115000"/>
                        </a:lnSpc>
                        <a:spcAft>
                          <a:spcPts val="0"/>
                        </a:spcAft>
                      </a:pPr>
                      <a:r>
                        <a:rPr lang="es-ES" sz="1400" dirty="0">
                          <a:effectLst/>
                        </a:rPr>
                        <a:t>Aprobar el Programa de Trabajo 2017 de la Comisión Administración.</a:t>
                      </a:r>
                      <a:endParaRPr lang="es-MX" sz="1400" dirty="0">
                        <a:effectLst/>
                      </a:endParaRPr>
                    </a:p>
                    <a:p>
                      <a:pPr marL="268605" algn="ctr">
                        <a:lnSpc>
                          <a:spcPct val="115000"/>
                        </a:lnSpc>
                        <a:spcAft>
                          <a:spcPts val="0"/>
                        </a:spcAft>
                      </a:pP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344805" marR="201295" indent="-179705" algn="ctr">
                        <a:lnSpc>
                          <a:spcPct val="115000"/>
                        </a:lnSpc>
                        <a:spcAft>
                          <a:spcPts val="0"/>
                        </a:spcAft>
                      </a:pPr>
                      <a:r>
                        <a:rPr lang="es-ES" sz="1400" dirty="0">
                          <a:effectLst/>
                        </a:rPr>
                        <a:t>Noviembre 2016</a:t>
                      </a:r>
                      <a:endParaRPr lang="es-MX" sz="1800" dirty="0">
                        <a:effectLst/>
                        <a:latin typeface="Calibri"/>
                        <a:ea typeface="Calibri"/>
                        <a:cs typeface="Times New Roman"/>
                      </a:endParaRPr>
                    </a:p>
                  </a:txBody>
                  <a:tcPr marL="0" marR="0" marT="0" marB="0">
                    <a:solidFill>
                      <a:schemeClr val="bg2">
                        <a:lumMod val="50000"/>
                      </a:schemeClr>
                    </a:solidFill>
                  </a:tcPr>
                </a:tc>
              </a:tr>
              <a:tr h="1021099">
                <a:tc>
                  <a:txBody>
                    <a:bodyPr/>
                    <a:lstStyle/>
                    <a:p>
                      <a:pPr marL="40005" algn="ctr">
                        <a:lnSpc>
                          <a:spcPct val="115000"/>
                        </a:lnSpc>
                        <a:spcAft>
                          <a:spcPts val="0"/>
                        </a:spcAft>
                      </a:pPr>
                      <a:r>
                        <a:rPr lang="es-MX" sz="1400" dirty="0">
                          <a:effectLst/>
                        </a:rPr>
                        <a:t>Estudiar, deliberar y documentar sus resoluciones a través de dictámenes, </a:t>
                      </a:r>
                      <a:r>
                        <a:rPr lang="es-MX" sz="1400" spc="-15" dirty="0">
                          <a:effectLst/>
                        </a:rPr>
                        <a:t>informes, </a:t>
                      </a:r>
                      <a:r>
                        <a:rPr lang="es-MX" sz="1400" dirty="0">
                          <a:effectLst/>
                        </a:rPr>
                        <a:t>opiniones y proyectos respecto de las materias de su competencia y de los asuntos que les sean</a:t>
                      </a:r>
                      <a:r>
                        <a:rPr lang="es-MX" sz="1400" spc="-55" dirty="0">
                          <a:effectLst/>
                        </a:rPr>
                        <a:t> </a:t>
                      </a:r>
                      <a:r>
                        <a:rPr lang="es-MX" sz="1400" dirty="0">
                          <a:effectLst/>
                        </a:rPr>
                        <a:t>encomendados.</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indent="-165100" algn="ctr">
                        <a:lnSpc>
                          <a:spcPct val="115000"/>
                        </a:lnSpc>
                        <a:spcAft>
                          <a:spcPts val="0"/>
                        </a:spcAft>
                      </a:pPr>
                      <a:r>
                        <a:rPr lang="es-ES" sz="1400" dirty="0" smtClean="0">
                          <a:effectLst/>
                        </a:rPr>
                        <a:t>Nov.2016-Nov2017</a:t>
                      </a:r>
                      <a:endParaRPr lang="es-MX" sz="1800" dirty="0">
                        <a:effectLst/>
                        <a:latin typeface="Calibri"/>
                        <a:ea typeface="Calibri"/>
                        <a:cs typeface="Times New Roman"/>
                      </a:endParaRPr>
                    </a:p>
                  </a:txBody>
                  <a:tcPr marL="0" marR="0" marT="0" marB="0">
                    <a:solidFill>
                      <a:schemeClr val="bg2">
                        <a:lumMod val="50000"/>
                      </a:schemeClr>
                    </a:solidFill>
                  </a:tcPr>
                </a:tc>
              </a:tr>
              <a:tr h="1289665">
                <a:tc>
                  <a:txBody>
                    <a:bodyPr/>
                    <a:lstStyle/>
                    <a:p>
                      <a:pPr marR="71755" algn="ctr">
                        <a:lnSpc>
                          <a:spcPct val="115000"/>
                        </a:lnSpc>
                        <a:spcBef>
                          <a:spcPts val="5"/>
                        </a:spcBef>
                        <a:spcAft>
                          <a:spcPts val="0"/>
                        </a:spcAft>
                        <a:tabLst>
                          <a:tab pos="234315" algn="l"/>
                        </a:tabLst>
                      </a:pPr>
                      <a:r>
                        <a:rPr lang="es-MX" sz="1400" dirty="0">
                          <a:effectLst/>
                        </a:rPr>
                        <a:t>Presentar al Pleno, para su consideración y resolución, los proyectos que correspondan a las materias</a:t>
                      </a:r>
                      <a:r>
                        <a:rPr lang="es-MX" sz="1400" spc="-15" dirty="0">
                          <a:effectLst/>
                        </a:rPr>
                        <a:t> </a:t>
                      </a:r>
                      <a:r>
                        <a:rPr lang="es-MX" sz="1400" dirty="0">
                          <a:effectLst/>
                        </a:rPr>
                        <a:t>de</a:t>
                      </a:r>
                      <a:r>
                        <a:rPr lang="es-MX" sz="1400" spc="-35" dirty="0">
                          <a:effectLst/>
                        </a:rPr>
                        <a:t> </a:t>
                      </a:r>
                      <a:r>
                        <a:rPr lang="es-MX" sz="1400" dirty="0">
                          <a:effectLst/>
                        </a:rPr>
                        <a:t>su</a:t>
                      </a:r>
                      <a:r>
                        <a:rPr lang="es-MX" sz="1400" spc="-15" dirty="0">
                          <a:effectLst/>
                        </a:rPr>
                        <a:t> competencia </a:t>
                      </a:r>
                      <a:r>
                        <a:rPr lang="es-MX" sz="1400" dirty="0">
                          <a:effectLst/>
                        </a:rPr>
                        <a:t>y</a:t>
                      </a:r>
                      <a:r>
                        <a:rPr lang="es-MX" sz="1400" spc="-20" dirty="0">
                          <a:effectLst/>
                        </a:rPr>
                        <a:t> </a:t>
                      </a:r>
                      <a:r>
                        <a:rPr lang="es-MX" sz="1400" dirty="0">
                          <a:effectLst/>
                        </a:rPr>
                        <a:t>aquellos</a:t>
                      </a:r>
                      <a:r>
                        <a:rPr lang="es-MX" sz="1400" spc="-25" dirty="0">
                          <a:effectLst/>
                        </a:rPr>
                        <a:t> </a:t>
                      </a:r>
                      <a:r>
                        <a:rPr lang="es-MX" sz="1400" dirty="0">
                          <a:effectLst/>
                        </a:rPr>
                        <a:t>que</a:t>
                      </a:r>
                      <a:r>
                        <a:rPr lang="es-MX" sz="1400" spc="-35" dirty="0">
                          <a:effectLst/>
                        </a:rPr>
                        <a:t> </a:t>
                      </a:r>
                      <a:r>
                        <a:rPr lang="es-MX" sz="1400" dirty="0">
                          <a:effectLst/>
                        </a:rPr>
                        <a:t>le</a:t>
                      </a:r>
                      <a:r>
                        <a:rPr lang="es-MX" sz="1400" spc="-15" dirty="0">
                          <a:effectLst/>
                        </a:rPr>
                        <a:t> </a:t>
                      </a:r>
                      <a:r>
                        <a:rPr lang="es-MX" sz="1400" dirty="0">
                          <a:effectLst/>
                        </a:rPr>
                        <a:t>sean</a:t>
                      </a:r>
                      <a:r>
                        <a:rPr lang="es-MX" sz="1400" spc="-15" dirty="0">
                          <a:effectLst/>
                        </a:rPr>
                        <a:t> </a:t>
                      </a:r>
                      <a:r>
                        <a:rPr lang="es-MX" sz="1400" dirty="0">
                          <a:effectLst/>
                        </a:rPr>
                        <a:t>turnados</a:t>
                      </a:r>
                      <a:r>
                        <a:rPr lang="es-MX" sz="1400" spc="-10" dirty="0">
                          <a:effectLst/>
                        </a:rPr>
                        <a:t> </a:t>
                      </a:r>
                      <a:r>
                        <a:rPr lang="es-MX" sz="1400" dirty="0">
                          <a:effectLst/>
                        </a:rPr>
                        <a:t>por</a:t>
                      </a:r>
                      <a:r>
                        <a:rPr lang="es-MX" sz="1400" spc="-30" dirty="0">
                          <a:effectLst/>
                        </a:rPr>
                        <a:t> </a:t>
                      </a:r>
                      <a:r>
                        <a:rPr lang="es-MX" sz="1400" dirty="0">
                          <a:effectLst/>
                        </a:rPr>
                        <a:t>resolución</a:t>
                      </a:r>
                      <a:r>
                        <a:rPr lang="es-MX" sz="1400" spc="-15" dirty="0">
                          <a:effectLst/>
                        </a:rPr>
                        <a:t> </a:t>
                      </a:r>
                      <a:r>
                        <a:rPr lang="es-MX" sz="1400" dirty="0">
                          <a:effectLst/>
                        </a:rPr>
                        <a:t>expresa</a:t>
                      </a:r>
                      <a:r>
                        <a:rPr lang="es-MX" sz="1400" spc="-15" dirty="0">
                          <a:effectLst/>
                        </a:rPr>
                        <a:t> </a:t>
                      </a:r>
                      <a:r>
                        <a:rPr lang="es-MX" sz="1400" dirty="0">
                          <a:effectLst/>
                        </a:rPr>
                        <a:t>del</a:t>
                      </a:r>
                      <a:r>
                        <a:rPr lang="es-MX" sz="1400" spc="-40" dirty="0">
                          <a:effectLst/>
                        </a:rPr>
                        <a:t> </a:t>
                      </a:r>
                      <a:r>
                        <a:rPr lang="es-MX" sz="1400" dirty="0">
                          <a:effectLst/>
                        </a:rPr>
                        <a:t>mismo.</a:t>
                      </a:r>
                    </a:p>
                    <a:p>
                      <a:pPr marL="64770" indent="-228600" algn="ctr">
                        <a:spcBef>
                          <a:spcPts val="5"/>
                        </a:spcBef>
                        <a:spcAft>
                          <a:spcPts val="0"/>
                        </a:spcAft>
                      </a:pPr>
                      <a:r>
                        <a:rPr lang="es-MX" sz="1400" dirty="0">
                          <a:effectLst/>
                        </a:rPr>
                        <a:t> </a:t>
                      </a:r>
                    </a:p>
                    <a:p>
                      <a:pPr marL="40005" algn="ctr">
                        <a:lnSpc>
                          <a:spcPct val="115000"/>
                        </a:lnSpc>
                        <a:spcAft>
                          <a:spcPts val="0"/>
                        </a:spcAft>
                      </a:pPr>
                      <a:r>
                        <a:rPr lang="es-MX"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lang="es-ES" sz="1400" dirty="0">
                          <a:effectLst/>
                        </a:rPr>
                        <a:t> </a:t>
                      </a: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a:ln>
                          <a:noFill/>
                        </a:ln>
                        <a:solidFill>
                          <a:prstClr val="white"/>
                        </a:solidFill>
                        <a:effectLst/>
                        <a:uLnTx/>
                        <a:uFillTx/>
                        <a:latin typeface="+mn-lt"/>
                        <a:ea typeface="Calibri"/>
                        <a:cs typeface="Times New Roman"/>
                      </a:endParaRPr>
                    </a:p>
                  </a:txBody>
                  <a:tcPr marL="0" marR="0" marT="0" marB="0">
                    <a:solidFill>
                      <a:schemeClr val="bg2">
                        <a:lumMod val="50000"/>
                      </a:schemeClr>
                    </a:solidFill>
                  </a:tcPr>
                </a:tc>
              </a:tr>
              <a:tr h="921190">
                <a:tc>
                  <a:txBody>
                    <a:bodyPr/>
                    <a:lstStyle/>
                    <a:p>
                      <a:pPr algn="ctr">
                        <a:lnSpc>
                          <a:spcPct val="115000"/>
                        </a:lnSpc>
                        <a:spcAft>
                          <a:spcPts val="0"/>
                        </a:spcAft>
                      </a:pPr>
                      <a:r>
                        <a:rPr lang="es-MX" sz="1400" dirty="0">
                          <a:effectLst/>
                        </a:rPr>
                        <a:t>Formular y emitir recomendaciones al Pleno relativas a sus actividades y funciones, así como sobre las materias de su</a:t>
                      </a:r>
                      <a:r>
                        <a:rPr lang="es-MX" sz="1400" spc="-190" dirty="0">
                          <a:effectLst/>
                        </a:rPr>
                        <a:t> </a:t>
                      </a:r>
                      <a:r>
                        <a:rPr lang="es-MX" sz="1400" dirty="0">
                          <a:effectLst/>
                        </a:rPr>
                        <a:t>competencia.</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400" dirty="0">
                          <a:effectLst/>
                        </a:rPr>
                        <a:t> </a:t>
                      </a:r>
                      <a:endParaRPr lang="es-MX" sz="1800" dirty="0">
                        <a:effectLst/>
                        <a:latin typeface="Calibri"/>
                        <a:ea typeface="Calibri"/>
                        <a:cs typeface="Times New Roman"/>
                      </a:endParaRPr>
                    </a:p>
                  </a:txBody>
                  <a:tcPr marL="0" marR="0" marT="0" marB="0">
                    <a:solidFill>
                      <a:schemeClr val="bg2">
                        <a:lumMod val="50000"/>
                      </a:schemeClr>
                    </a:solidFill>
                  </a:tcPr>
                </a:tc>
              </a:tr>
              <a:tr h="1292415">
                <a:tc>
                  <a:txBody>
                    <a:bodyPr/>
                    <a:lstStyle/>
                    <a:p>
                      <a:pPr algn="ctr">
                        <a:lnSpc>
                          <a:spcPct val="115000"/>
                        </a:lnSpc>
                        <a:spcAft>
                          <a:spcPts val="0"/>
                        </a:spcAft>
                      </a:pPr>
                      <a:r>
                        <a:rPr lang="es-MX" sz="1400" dirty="0">
                          <a:effectLst/>
                        </a:rPr>
                        <a:t>Solicitar a otras Comisiones o a los órganos o unidades del Consejo la información necesaria para el cumplimiento de sus atribuciones, por conducto del Secretario Técnico, haciéndolo</a:t>
                      </a:r>
                      <a:r>
                        <a:rPr lang="es-MX" sz="1400" spc="-45" dirty="0">
                          <a:effectLst/>
                        </a:rPr>
                        <a:t> </a:t>
                      </a:r>
                      <a:r>
                        <a:rPr lang="es-MX" sz="1400" dirty="0">
                          <a:effectLst/>
                        </a:rPr>
                        <a:t>del</a:t>
                      </a:r>
                      <a:r>
                        <a:rPr lang="es-MX" sz="1400" spc="-45" dirty="0">
                          <a:effectLst/>
                        </a:rPr>
                        <a:t> </a:t>
                      </a:r>
                      <a:r>
                        <a:rPr lang="es-MX" sz="1400" dirty="0">
                          <a:effectLst/>
                        </a:rPr>
                        <a:t>conocimiento</a:t>
                      </a:r>
                      <a:r>
                        <a:rPr lang="es-MX" sz="1400" spc="-55" dirty="0">
                          <a:effectLst/>
                        </a:rPr>
                        <a:t> </a:t>
                      </a:r>
                      <a:r>
                        <a:rPr lang="es-MX" sz="1400" dirty="0">
                          <a:effectLst/>
                        </a:rPr>
                        <a:t>del</a:t>
                      </a:r>
                      <a:r>
                        <a:rPr lang="es-MX" sz="1400" spc="-45" dirty="0">
                          <a:effectLst/>
                        </a:rPr>
                        <a:t> </a:t>
                      </a:r>
                      <a:r>
                        <a:rPr lang="es-MX" sz="1400" dirty="0">
                          <a:effectLst/>
                        </a:rPr>
                        <a:t>Consejero</a:t>
                      </a:r>
                      <a:r>
                        <a:rPr lang="es-MX" sz="1400" spc="-60" dirty="0">
                          <a:effectLst/>
                        </a:rPr>
                        <a:t> </a:t>
                      </a:r>
                      <a:r>
                        <a:rPr lang="es-MX" sz="1400" dirty="0">
                          <a:effectLst/>
                        </a:rPr>
                        <a:t>Presidente.</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400" dirty="0">
                          <a:effectLst/>
                        </a:rPr>
                        <a:t> </a:t>
                      </a:r>
                      <a:endParaRPr lang="es-MX" sz="1800" dirty="0">
                        <a:effectLst/>
                        <a:latin typeface="Calibri"/>
                        <a:ea typeface="Calibri"/>
                        <a:cs typeface="Times New Roman"/>
                      </a:endParaRPr>
                    </a:p>
                  </a:txBody>
                  <a:tcPr marL="0" marR="0" marT="0" marB="0">
                    <a:solidFill>
                      <a:schemeClr val="bg2">
                        <a:lumMod val="50000"/>
                      </a:schemeClr>
                    </a:solidFill>
                  </a:tcPr>
                </a:tc>
              </a:tr>
            </a:tbl>
          </a:graphicData>
        </a:graphic>
      </p:graphicFrame>
    </p:spTree>
    <p:extLst>
      <p:ext uri="{BB962C8B-B14F-4D97-AF65-F5344CB8AC3E}">
        <p14:creationId xmlns:p14="http://schemas.microsoft.com/office/powerpoint/2010/main" val="427147172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2345812937"/>
              </p:ext>
            </p:extLst>
          </p:nvPr>
        </p:nvGraphicFramePr>
        <p:xfrm>
          <a:off x="395536" y="332656"/>
          <a:ext cx="7776863" cy="5138520"/>
        </p:xfrm>
        <a:graphic>
          <a:graphicData uri="http://schemas.openxmlformats.org/drawingml/2006/table">
            <a:tbl>
              <a:tblPr firstRow="1" firstCol="1" lastRow="1" lastCol="1" bandRow="1" bandCol="1">
                <a:tableStyleId>{5C22544A-7EE6-4342-B048-85BDC9FD1C3A}</a:tableStyleId>
              </a:tblPr>
              <a:tblGrid>
                <a:gridCol w="5616624"/>
                <a:gridCol w="2160239"/>
              </a:tblGrid>
              <a:tr h="1246444">
                <a:tc>
                  <a:txBody>
                    <a:bodyPr/>
                    <a:lstStyle/>
                    <a:p>
                      <a:pPr algn="ctr">
                        <a:lnSpc>
                          <a:spcPct val="115000"/>
                        </a:lnSpc>
                        <a:spcAft>
                          <a:spcPts val="0"/>
                        </a:spcAft>
                      </a:pPr>
                      <a:r>
                        <a:rPr lang="es-MX" sz="1400" spc="-10" dirty="0">
                          <a:effectLst/>
                        </a:rPr>
                        <a:t>Llevar </a:t>
                      </a:r>
                      <a:r>
                        <a:rPr lang="es-MX" sz="1400" dirty="0">
                          <a:effectLst/>
                        </a:rPr>
                        <a:t>a cabo sesiones y todas las actividades que consideren necesarias para el cumplimiento de su cometido, a efecto de resolver los asuntos de su materia y aquellos que les sean</a:t>
                      </a:r>
                      <a:r>
                        <a:rPr lang="es-MX" sz="1400" spc="-55" dirty="0">
                          <a:effectLst/>
                        </a:rPr>
                        <a:t> </a:t>
                      </a:r>
                      <a:r>
                        <a:rPr lang="es-MX" sz="1400" dirty="0">
                          <a:effectLst/>
                        </a:rPr>
                        <a:t>encomendados.</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000" dirty="0">
                          <a:effectLst/>
                        </a:rPr>
                        <a:t> </a:t>
                      </a:r>
                      <a:endParaRPr lang="es-MX" sz="1100" dirty="0">
                        <a:effectLst/>
                        <a:latin typeface="Calibri"/>
                        <a:ea typeface="Calibri"/>
                        <a:cs typeface="Times New Roman"/>
                      </a:endParaRPr>
                    </a:p>
                  </a:txBody>
                  <a:tcPr marL="0" marR="0" marT="0" marB="0">
                    <a:solidFill>
                      <a:schemeClr val="bg2">
                        <a:lumMod val="50000"/>
                      </a:schemeClr>
                    </a:solidFill>
                  </a:tcPr>
                </a:tc>
              </a:tr>
              <a:tr h="834225">
                <a:tc>
                  <a:txBody>
                    <a:bodyPr/>
                    <a:lstStyle/>
                    <a:p>
                      <a:pPr algn="ctr">
                        <a:lnSpc>
                          <a:spcPct val="115000"/>
                        </a:lnSpc>
                        <a:spcAft>
                          <a:spcPts val="0"/>
                        </a:spcAft>
                      </a:pPr>
                      <a:r>
                        <a:rPr lang="es-MX" sz="1400" dirty="0">
                          <a:effectLst/>
                        </a:rPr>
                        <a:t>Integrar grupos de trabajo para la atención de asuntos específicos, </a:t>
                      </a:r>
                      <a:r>
                        <a:rPr lang="es-MX" sz="1400" spc="-15" dirty="0">
                          <a:effectLst/>
                        </a:rPr>
                        <a:t>cuya </a:t>
                      </a:r>
                      <a:r>
                        <a:rPr lang="es-MX" sz="1400" dirty="0">
                          <a:effectLst/>
                        </a:rPr>
                        <a:t>coordinación estará a cargo de uno de los</a:t>
                      </a:r>
                      <a:r>
                        <a:rPr lang="es-MX" sz="1400" spc="-125" dirty="0">
                          <a:effectLst/>
                        </a:rPr>
                        <a:t> </a:t>
                      </a:r>
                      <a:r>
                        <a:rPr lang="es-MX" sz="1400" dirty="0">
                          <a:effectLst/>
                        </a:rPr>
                        <a:t>Comisionados.</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lang="es-ES" sz="1000" dirty="0">
                          <a:effectLst/>
                        </a:rPr>
                        <a:t> </a:t>
                      </a: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endParaRPr lang="es-MX" sz="1100" dirty="0">
                        <a:effectLst/>
                        <a:latin typeface="Calibri"/>
                        <a:ea typeface="Calibri"/>
                        <a:cs typeface="Times New Roman"/>
                      </a:endParaRPr>
                    </a:p>
                  </a:txBody>
                  <a:tcPr marL="0" marR="0" marT="0" marB="0">
                    <a:solidFill>
                      <a:schemeClr val="bg2">
                        <a:lumMod val="50000"/>
                      </a:schemeClr>
                    </a:solidFill>
                  </a:tcPr>
                </a:tc>
              </a:tr>
              <a:tr h="971306">
                <a:tc>
                  <a:txBody>
                    <a:bodyPr/>
                    <a:lstStyle/>
                    <a:p>
                      <a:pPr algn="ctr">
                        <a:lnSpc>
                          <a:spcPct val="115000"/>
                        </a:lnSpc>
                        <a:spcAft>
                          <a:spcPts val="0"/>
                        </a:spcAft>
                      </a:pPr>
                      <a:r>
                        <a:rPr lang="es-MX" sz="1400" dirty="0">
                          <a:effectLst/>
                        </a:rPr>
                        <a:t>Contribuir al cumplimiento de las obligaciones de transparencia y archivo que correspondan al Consejo de acuerdo con la Ley en la</a:t>
                      </a:r>
                      <a:r>
                        <a:rPr lang="es-MX" sz="1400" spc="-205" dirty="0">
                          <a:effectLst/>
                        </a:rPr>
                        <a:t> </a:t>
                      </a:r>
                      <a:r>
                        <a:rPr lang="es-MX" sz="1400" dirty="0">
                          <a:effectLst/>
                        </a:rPr>
                        <a:t>materia.</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000" dirty="0">
                          <a:effectLst/>
                        </a:rPr>
                        <a:t> </a:t>
                      </a:r>
                      <a:endParaRPr lang="es-MX" sz="1100" dirty="0">
                        <a:effectLst/>
                        <a:latin typeface="Calibri"/>
                        <a:ea typeface="Calibri"/>
                        <a:cs typeface="Times New Roman"/>
                      </a:endParaRPr>
                    </a:p>
                  </a:txBody>
                  <a:tcPr marL="0" marR="0" marT="0" marB="0">
                    <a:solidFill>
                      <a:schemeClr val="bg2">
                        <a:lumMod val="50000"/>
                      </a:schemeClr>
                    </a:solidFill>
                  </a:tcPr>
                </a:tc>
              </a:tr>
              <a:tr h="836184">
                <a:tc>
                  <a:txBody>
                    <a:bodyPr/>
                    <a:lstStyle/>
                    <a:p>
                      <a:pPr algn="ctr">
                        <a:lnSpc>
                          <a:spcPct val="115000"/>
                        </a:lnSpc>
                        <a:spcAft>
                          <a:spcPts val="0"/>
                        </a:spcAft>
                      </a:pPr>
                      <a:r>
                        <a:rPr lang="es-MX" sz="1400" dirty="0">
                          <a:effectLst/>
                        </a:rPr>
                        <a:t>Revisar con el Secretario Ejecutivo, el proyecto de presupuesto anual de egresos del Consejo, </a:t>
                      </a:r>
                      <a:r>
                        <a:rPr lang="es-MX" sz="1400" spc="-15" dirty="0">
                          <a:effectLst/>
                        </a:rPr>
                        <a:t>previo </a:t>
                      </a:r>
                      <a:r>
                        <a:rPr lang="es-MX" sz="1400" dirty="0">
                          <a:effectLst/>
                        </a:rPr>
                        <a:t>a su presentación al </a:t>
                      </a:r>
                      <a:r>
                        <a:rPr lang="es-MX" sz="1400" spc="-15" dirty="0">
                          <a:effectLst/>
                        </a:rPr>
                        <a:t>Pleno.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indent="-165100" algn="ctr">
                        <a:lnSpc>
                          <a:spcPct val="115000"/>
                        </a:lnSpc>
                        <a:spcAft>
                          <a:spcPts val="0"/>
                        </a:spcAft>
                      </a:pPr>
                      <a:r>
                        <a:rPr lang="es-ES" sz="1400" dirty="0" smtClean="0">
                          <a:effectLst/>
                        </a:rPr>
                        <a:t>Jun-Sept.2017</a:t>
                      </a:r>
                      <a:r>
                        <a:rPr lang="es-ES"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r>
              <a:tr h="1250361">
                <a:tc>
                  <a:txBody>
                    <a:bodyPr/>
                    <a:lstStyle/>
                    <a:p>
                      <a:pPr algn="ctr">
                        <a:lnSpc>
                          <a:spcPct val="115000"/>
                        </a:lnSpc>
                        <a:spcAft>
                          <a:spcPts val="0"/>
                        </a:spcAft>
                      </a:pPr>
                      <a:r>
                        <a:rPr lang="es-MX" sz="1400" dirty="0">
                          <a:effectLst/>
                        </a:rPr>
                        <a:t>Una vez aprobado el presupuesto del Consejo, por el Congreso del Estado, proponer, en conjunto con el Secretario Ejecutivo, las modificaciones presupuestales necesarias para el  mejor cumplimiento de </a:t>
                      </a:r>
                      <a:r>
                        <a:rPr lang="es-MX" sz="1400" spc="-20" dirty="0">
                          <a:effectLst/>
                        </a:rPr>
                        <a:t>los </a:t>
                      </a:r>
                      <a:r>
                        <a:rPr lang="es-MX" sz="1400" dirty="0">
                          <a:effectLst/>
                        </a:rPr>
                        <a:t>programas y </a:t>
                      </a:r>
                      <a:r>
                        <a:rPr lang="es-MX" sz="1400" spc="-215" dirty="0">
                          <a:effectLst/>
                        </a:rPr>
                        <a:t> </a:t>
                      </a:r>
                      <a:r>
                        <a:rPr lang="es-MX" sz="1400" dirty="0">
                          <a:effectLst/>
                        </a:rPr>
                        <a:t>actividades del Consejo.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000" b="1" i="0" u="none" strike="noStrike" kern="1200" cap="none" spc="0" normalizeH="0" baseline="0" noProof="0" dirty="0" smtClean="0">
                          <a:ln>
                            <a:noFill/>
                          </a:ln>
                          <a:solidFill>
                            <a:prstClr val="white"/>
                          </a:solidFill>
                          <a:effectLst/>
                          <a:uLnTx/>
                          <a:uFillTx/>
                          <a:latin typeface="+mn-lt"/>
                          <a:ea typeface="+mn-ea"/>
                          <a:cs typeface="+mn-cs"/>
                        </a:rPr>
                        <a:t> </a:t>
                      </a:r>
                      <a:endParaRPr kumimoji="0" lang="es-MX" sz="11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endParaRPr lang="es-MX" sz="1100" dirty="0">
                        <a:effectLst/>
                        <a:latin typeface="Calibri"/>
                        <a:ea typeface="Calibri"/>
                        <a:cs typeface="Times New Roman"/>
                      </a:endParaRPr>
                    </a:p>
                  </a:txBody>
                  <a:tcPr marL="0" marR="0" marT="0" marB="0">
                    <a:solidFill>
                      <a:schemeClr val="bg2">
                        <a:lumMod val="50000"/>
                      </a:schemeClr>
                    </a:solidFill>
                  </a:tcPr>
                </a:tc>
              </a:tr>
            </a:tbl>
          </a:graphicData>
        </a:graphic>
      </p:graphicFrame>
    </p:spTree>
    <p:extLst>
      <p:ext uri="{BB962C8B-B14F-4D97-AF65-F5344CB8AC3E}">
        <p14:creationId xmlns:p14="http://schemas.microsoft.com/office/powerpoint/2010/main" val="352380857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val="354817064"/>
              </p:ext>
            </p:extLst>
          </p:nvPr>
        </p:nvGraphicFramePr>
        <p:xfrm>
          <a:off x="251520" y="404664"/>
          <a:ext cx="7992887" cy="6140233"/>
        </p:xfrm>
        <a:graphic>
          <a:graphicData uri="http://schemas.openxmlformats.org/drawingml/2006/table">
            <a:tbl>
              <a:tblPr firstRow="1" firstCol="1" lastRow="1" lastCol="1" bandRow="1" bandCol="1">
                <a:tableStyleId>{5C22544A-7EE6-4342-B048-85BDC9FD1C3A}</a:tableStyleId>
              </a:tblPr>
              <a:tblGrid>
                <a:gridCol w="5485577"/>
                <a:gridCol w="2507310"/>
              </a:tblGrid>
              <a:tr h="1133755">
                <a:tc>
                  <a:txBody>
                    <a:bodyPr/>
                    <a:lstStyle/>
                    <a:p>
                      <a:pPr algn="ctr">
                        <a:lnSpc>
                          <a:spcPct val="115000"/>
                        </a:lnSpc>
                        <a:spcAft>
                          <a:spcPts val="0"/>
                        </a:spcAft>
                      </a:pPr>
                      <a:r>
                        <a:rPr lang="es-MX" sz="1400" dirty="0">
                          <a:effectLst/>
                        </a:rPr>
                        <a:t>Incorporar al presupuesto anual de egresos del Consejo, lo correspondiente a la asignación de recursos públicos a los Partidos Políticos y a las Agrupaciones Políticas Estatales, y en su caso, Candidatos</a:t>
                      </a:r>
                      <a:r>
                        <a:rPr lang="es-MX" sz="1400" spc="-155" dirty="0">
                          <a:effectLst/>
                        </a:rPr>
                        <a:t> </a:t>
                      </a:r>
                      <a:r>
                        <a:rPr lang="es-MX" sz="1400" dirty="0">
                          <a:effectLst/>
                        </a:rPr>
                        <a:t>Independientes.</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000" b="1" i="0" u="none" strike="noStrike" kern="1200" cap="none" spc="0" normalizeH="0" baseline="0" noProof="0" dirty="0" smtClean="0">
                          <a:ln>
                            <a:noFill/>
                          </a:ln>
                          <a:solidFill>
                            <a:prstClr val="white"/>
                          </a:solidFill>
                          <a:effectLst/>
                          <a:uLnTx/>
                          <a:uFillTx/>
                          <a:latin typeface="+mn-lt"/>
                          <a:ea typeface="+mn-ea"/>
                          <a:cs typeface="+mn-cs"/>
                        </a:rPr>
                        <a:t> </a:t>
                      </a:r>
                      <a:endParaRPr kumimoji="0" lang="es-MX" sz="11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r>
              <a:tr h="453502">
                <a:tc>
                  <a:txBody>
                    <a:bodyPr/>
                    <a:lstStyle/>
                    <a:p>
                      <a:pPr algn="ctr">
                        <a:lnSpc>
                          <a:spcPct val="115000"/>
                        </a:lnSpc>
                        <a:spcAft>
                          <a:spcPts val="0"/>
                        </a:spcAft>
                      </a:pPr>
                      <a:r>
                        <a:rPr lang="es-MX" sz="1400" dirty="0">
                          <a:effectLst/>
                        </a:rPr>
                        <a:t>Supervisar</a:t>
                      </a:r>
                      <a:r>
                        <a:rPr lang="es-MX" sz="1400" spc="-35" dirty="0">
                          <a:effectLst/>
                        </a:rPr>
                        <a:t> </a:t>
                      </a:r>
                      <a:r>
                        <a:rPr lang="es-MX" sz="1400" dirty="0">
                          <a:effectLst/>
                        </a:rPr>
                        <a:t>los</a:t>
                      </a:r>
                      <a:r>
                        <a:rPr lang="es-MX" sz="1400" spc="-40" dirty="0">
                          <a:effectLst/>
                        </a:rPr>
                        <a:t> </a:t>
                      </a:r>
                      <a:r>
                        <a:rPr lang="es-MX" sz="1400" dirty="0">
                          <a:effectLst/>
                        </a:rPr>
                        <a:t>estados</a:t>
                      </a:r>
                      <a:r>
                        <a:rPr lang="es-MX" sz="1400" spc="-55" dirty="0">
                          <a:effectLst/>
                        </a:rPr>
                        <a:t> </a:t>
                      </a:r>
                      <a:r>
                        <a:rPr lang="es-MX" sz="1400" dirty="0">
                          <a:effectLst/>
                        </a:rPr>
                        <a:t>financieros</a:t>
                      </a:r>
                      <a:r>
                        <a:rPr lang="es-MX" sz="1400" spc="-65" dirty="0">
                          <a:effectLst/>
                        </a:rPr>
                        <a:t> </a:t>
                      </a:r>
                      <a:r>
                        <a:rPr lang="es-MX" sz="1400" dirty="0">
                          <a:effectLst/>
                        </a:rPr>
                        <a:t>mensuales</a:t>
                      </a:r>
                      <a:r>
                        <a:rPr lang="es-MX" sz="1400" spc="-45" dirty="0">
                          <a:effectLst/>
                        </a:rPr>
                        <a:t> </a:t>
                      </a:r>
                      <a:r>
                        <a:rPr lang="es-MX" sz="1400" dirty="0">
                          <a:effectLst/>
                        </a:rPr>
                        <a:t>del</a:t>
                      </a:r>
                      <a:r>
                        <a:rPr lang="es-MX" sz="1400" spc="-50" dirty="0">
                          <a:effectLst/>
                        </a:rPr>
                        <a:t> </a:t>
                      </a:r>
                      <a:r>
                        <a:rPr lang="es-MX" sz="1400" dirty="0">
                          <a:effectLst/>
                        </a:rPr>
                        <a:t>Consejo.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000" b="1" i="0" u="none" strike="noStrike" kern="1200" cap="none" spc="0" normalizeH="0" baseline="0" noProof="0" dirty="0" smtClean="0">
                          <a:ln>
                            <a:noFill/>
                          </a:ln>
                          <a:solidFill>
                            <a:prstClr val="white"/>
                          </a:solidFill>
                          <a:effectLst/>
                          <a:uLnTx/>
                          <a:uFillTx/>
                          <a:latin typeface="+mn-lt"/>
                          <a:ea typeface="+mn-ea"/>
                          <a:cs typeface="+mn-cs"/>
                        </a:rPr>
                        <a:t> </a:t>
                      </a:r>
                      <a:endParaRPr kumimoji="0" lang="es-MX" sz="11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r>
              <a:tr h="802473">
                <a:tc>
                  <a:txBody>
                    <a:bodyPr/>
                    <a:lstStyle/>
                    <a:p>
                      <a:pPr algn="ctr">
                        <a:lnSpc>
                          <a:spcPct val="115000"/>
                        </a:lnSpc>
                        <a:spcAft>
                          <a:spcPts val="0"/>
                        </a:spcAft>
                      </a:pPr>
                      <a:r>
                        <a:rPr lang="es-MX" sz="1400" dirty="0">
                          <a:effectLst/>
                        </a:rPr>
                        <a:t>Supervisar mensualmente el informe relativo al avance presupuestal que formule la Dirección Ejecutiva de Administración y</a:t>
                      </a:r>
                      <a:r>
                        <a:rPr lang="es-MX" sz="1400" spc="-220" dirty="0">
                          <a:effectLst/>
                        </a:rPr>
                        <a:t>  </a:t>
                      </a:r>
                      <a:r>
                        <a:rPr lang="es-MX" sz="1400" dirty="0">
                          <a:effectLst/>
                        </a:rPr>
                        <a:t>Finanzas del Consejo.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000" b="1" i="0" u="none" strike="noStrike" kern="1200" cap="none" spc="0" normalizeH="0" baseline="0" noProof="0" dirty="0" smtClean="0">
                          <a:ln>
                            <a:noFill/>
                          </a:ln>
                          <a:solidFill>
                            <a:prstClr val="white"/>
                          </a:solidFill>
                          <a:effectLst/>
                          <a:uLnTx/>
                          <a:uFillTx/>
                          <a:latin typeface="+mn-lt"/>
                          <a:ea typeface="+mn-ea"/>
                          <a:cs typeface="+mn-cs"/>
                        </a:rPr>
                        <a:t> </a:t>
                      </a:r>
                      <a:endParaRPr kumimoji="0" lang="es-MX" sz="11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r>
                        <a:rPr lang="es-ES"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r>
              <a:tr h="802473">
                <a:tc>
                  <a:txBody>
                    <a:bodyPr/>
                    <a:lstStyle/>
                    <a:p>
                      <a:pPr algn="ctr">
                        <a:lnSpc>
                          <a:spcPct val="115000"/>
                        </a:lnSpc>
                        <a:spcAft>
                          <a:spcPts val="0"/>
                        </a:spcAft>
                      </a:pPr>
                      <a:r>
                        <a:rPr lang="es-MX" sz="1400" dirty="0">
                          <a:effectLst/>
                        </a:rPr>
                        <a:t>Proponer en coordinación con el Secretario Ejecutivo, el organigrama del Consejo atendiendo a las disposiciones</a:t>
                      </a:r>
                      <a:r>
                        <a:rPr lang="es-MX" sz="1400" spc="-135" dirty="0">
                          <a:effectLst/>
                        </a:rPr>
                        <a:t> </a:t>
                      </a:r>
                      <a:r>
                        <a:rPr lang="es-MX" sz="1400" dirty="0">
                          <a:effectLst/>
                        </a:rPr>
                        <a:t>generales.</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indent="-165100" algn="ctr">
                        <a:lnSpc>
                          <a:spcPct val="115000"/>
                        </a:lnSpc>
                        <a:spcAft>
                          <a:spcPts val="0"/>
                        </a:spcAft>
                      </a:pPr>
                      <a:r>
                        <a:rPr lang="es-ES" sz="1400" dirty="0" smtClean="0">
                          <a:effectLst/>
                        </a:rPr>
                        <a:t>Jul- Nov. 2017</a:t>
                      </a:r>
                      <a:r>
                        <a:rPr lang="es-ES" sz="1400" dirty="0">
                          <a:effectLst/>
                        </a:rPr>
                        <a:t> </a:t>
                      </a:r>
                      <a:endParaRPr lang="es-MX" sz="1400" dirty="0">
                        <a:effectLst/>
                        <a:latin typeface="Calibri"/>
                        <a:ea typeface="Calibri"/>
                        <a:cs typeface="Times New Roman"/>
                      </a:endParaRPr>
                    </a:p>
                  </a:txBody>
                  <a:tcPr marL="0" marR="0" marT="0" marB="0">
                    <a:solidFill>
                      <a:schemeClr val="bg2">
                        <a:lumMod val="50000"/>
                      </a:schemeClr>
                    </a:solidFill>
                  </a:tcPr>
                </a:tc>
              </a:tr>
              <a:tr h="1145012">
                <a:tc>
                  <a:txBody>
                    <a:bodyPr/>
                    <a:lstStyle/>
                    <a:p>
                      <a:pPr algn="ctr">
                        <a:lnSpc>
                          <a:spcPct val="115000"/>
                        </a:lnSpc>
                        <a:spcAft>
                          <a:spcPts val="0"/>
                        </a:spcAft>
                      </a:pPr>
                      <a:r>
                        <a:rPr lang="es-MX" sz="1400" dirty="0">
                          <a:effectLst/>
                        </a:rPr>
                        <a:t>En apoyo al Secretario Ejecutivo, elaborar el proyecto de manual de organización y el catálogo de cargos y puestos de la rama administrativa del Consejo, de conformidad con el Estatuto</a:t>
                      </a:r>
                      <a:r>
                        <a:rPr lang="es-MX" sz="1400" spc="-40" dirty="0">
                          <a:effectLst/>
                        </a:rPr>
                        <a:t> </a:t>
                      </a:r>
                      <a:r>
                        <a:rPr lang="es-MX" sz="1400" dirty="0">
                          <a:effectLst/>
                        </a:rPr>
                        <a:t>que</a:t>
                      </a:r>
                      <a:r>
                        <a:rPr lang="es-MX" sz="1400" spc="-40" dirty="0">
                          <a:effectLst/>
                        </a:rPr>
                        <a:t> </a:t>
                      </a:r>
                      <a:r>
                        <a:rPr lang="es-MX" sz="1400" dirty="0">
                          <a:effectLst/>
                        </a:rPr>
                        <a:t>al</a:t>
                      </a:r>
                      <a:r>
                        <a:rPr lang="es-MX" sz="1400" spc="-35" dirty="0">
                          <a:effectLst/>
                        </a:rPr>
                        <a:t> </a:t>
                      </a:r>
                      <a:r>
                        <a:rPr lang="es-MX" sz="1400" dirty="0">
                          <a:effectLst/>
                        </a:rPr>
                        <a:t>efecto</a:t>
                      </a:r>
                      <a:r>
                        <a:rPr lang="es-MX" sz="1400" spc="-25" dirty="0">
                          <a:effectLst/>
                        </a:rPr>
                        <a:t> </a:t>
                      </a:r>
                      <a:r>
                        <a:rPr lang="es-MX" sz="1400" dirty="0">
                          <a:effectLst/>
                        </a:rPr>
                        <a:t>emita</a:t>
                      </a:r>
                      <a:r>
                        <a:rPr lang="es-MX" sz="1400" spc="-20" dirty="0">
                          <a:effectLst/>
                        </a:rPr>
                        <a:t> </a:t>
                      </a:r>
                      <a:r>
                        <a:rPr lang="es-MX" sz="1400" dirty="0">
                          <a:effectLst/>
                        </a:rPr>
                        <a:t>el</a:t>
                      </a:r>
                      <a:r>
                        <a:rPr lang="es-MX" sz="1400" spc="-45" dirty="0">
                          <a:effectLst/>
                        </a:rPr>
                        <a:t> </a:t>
                      </a:r>
                      <a:r>
                        <a:rPr lang="es-MX" sz="1400" dirty="0">
                          <a:effectLst/>
                        </a:rPr>
                        <a:t>Instituto</a:t>
                      </a:r>
                      <a:r>
                        <a:rPr lang="es-MX" sz="1400" spc="-40" dirty="0">
                          <a:effectLst/>
                        </a:rPr>
                        <a:t> </a:t>
                      </a:r>
                      <a:r>
                        <a:rPr lang="es-MX" sz="1400" dirty="0">
                          <a:effectLst/>
                        </a:rPr>
                        <a:t>Nacional</a:t>
                      </a:r>
                      <a:r>
                        <a:rPr lang="es-MX" sz="1400" spc="-35" dirty="0">
                          <a:effectLst/>
                        </a:rPr>
                        <a:t> </a:t>
                      </a:r>
                      <a:r>
                        <a:rPr lang="es-MX" sz="1400" dirty="0">
                          <a:effectLst/>
                        </a:rPr>
                        <a:t>Electoral.</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lang="es-ES" sz="1400" dirty="0">
                          <a:effectLst/>
                        </a:rPr>
                        <a:t> </a:t>
                      </a: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endParaRPr lang="es-MX" sz="1400" dirty="0">
                        <a:effectLst/>
                        <a:latin typeface="Calibri"/>
                        <a:ea typeface="Calibri"/>
                        <a:cs typeface="Times New Roman"/>
                      </a:endParaRPr>
                    </a:p>
                  </a:txBody>
                  <a:tcPr marL="0" marR="0" marT="0" marB="0">
                    <a:solidFill>
                      <a:schemeClr val="bg2">
                        <a:lumMod val="50000"/>
                      </a:schemeClr>
                    </a:solidFill>
                  </a:tcPr>
                </a:tc>
              </a:tr>
              <a:tr h="802473">
                <a:tc>
                  <a:txBody>
                    <a:bodyPr/>
                    <a:lstStyle/>
                    <a:p>
                      <a:pPr algn="ctr">
                        <a:lnSpc>
                          <a:spcPct val="115000"/>
                        </a:lnSpc>
                        <a:spcAft>
                          <a:spcPts val="0"/>
                        </a:spcAft>
                      </a:pPr>
                      <a:r>
                        <a:rPr lang="es-MX" sz="1400" dirty="0">
                          <a:effectLst/>
                        </a:rPr>
                        <a:t>Coadyuvar en lo que corresponda a la implementación y adecuación del Servicio Profesional Electoral Nacional y de la rama administrativa del</a:t>
                      </a:r>
                      <a:r>
                        <a:rPr lang="es-MX" sz="1400" spc="-35" dirty="0">
                          <a:effectLst/>
                        </a:rPr>
                        <a:t> </a:t>
                      </a:r>
                      <a:r>
                        <a:rPr lang="es-MX" sz="1400" dirty="0">
                          <a:effectLst/>
                        </a:rPr>
                        <a:t>Consejo.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endParaRPr lang="es-MX" sz="1400" dirty="0">
                        <a:effectLst/>
                        <a:latin typeface="Calibri"/>
                        <a:ea typeface="Calibri"/>
                        <a:cs typeface="Times New Roman"/>
                      </a:endParaRPr>
                    </a:p>
                  </a:txBody>
                  <a:tcPr marL="0" marR="0" marT="0" marB="0">
                    <a:solidFill>
                      <a:schemeClr val="bg2">
                        <a:lumMod val="50000"/>
                      </a:schemeClr>
                    </a:solidFill>
                  </a:tcPr>
                </a:tc>
              </a:tr>
              <a:tr h="802473">
                <a:tc>
                  <a:txBody>
                    <a:bodyPr/>
                    <a:lstStyle/>
                    <a:p>
                      <a:pPr algn="ctr">
                        <a:lnSpc>
                          <a:spcPct val="115000"/>
                        </a:lnSpc>
                        <a:spcAft>
                          <a:spcPts val="0"/>
                        </a:spcAft>
                      </a:pPr>
                      <a:r>
                        <a:rPr lang="es-MX" sz="1400" dirty="0">
                          <a:effectLst/>
                        </a:rPr>
                        <a:t>Las demás que le confieran la Ley, el presente Reglamento, las disposiciones aplicables y los acuerdos del Pleno </a:t>
                      </a:r>
                      <a:r>
                        <a:rPr lang="es-MX" sz="1400" spc="-15" dirty="0">
                          <a:effectLst/>
                        </a:rPr>
                        <a:t>del</a:t>
                      </a:r>
                      <a:r>
                        <a:rPr lang="es-MX" sz="1400" spc="-65" dirty="0">
                          <a:effectLst/>
                        </a:rPr>
                        <a:t> </a:t>
                      </a:r>
                      <a:r>
                        <a:rPr lang="es-MX" sz="1400" dirty="0">
                          <a:effectLst/>
                        </a:rPr>
                        <a:t>Consejo.</a:t>
                      </a:r>
                      <a:endParaRPr lang="es-MX" sz="1400" dirty="0">
                        <a:effectLst/>
                        <a:latin typeface="Calibri"/>
                        <a:ea typeface="Calibri"/>
                        <a:cs typeface="Times New Roman"/>
                      </a:endParaRPr>
                    </a:p>
                  </a:txBody>
                  <a:tcPr marL="0" marR="0" marT="0" marB="0">
                    <a:solidFill>
                      <a:schemeClr val="bg2">
                        <a:lumMod val="50000"/>
                      </a:schemeClr>
                    </a:solidFill>
                  </a:tcPr>
                </a:tc>
                <a:tc>
                  <a:txBody>
                    <a:bodyPr/>
                    <a:lstStyle/>
                    <a:p>
                      <a:pPr marL="165100" marR="21590" lvl="0" indent="-165100" algn="ctr" defTabSz="914400" rtl="0" eaLnBrk="1" fontAlgn="auto" latinLnBrk="0" hangingPunct="1">
                        <a:lnSpc>
                          <a:spcPct val="115000"/>
                        </a:lnSpc>
                        <a:spcBef>
                          <a:spcPts val="0"/>
                        </a:spcBef>
                        <a:spcAft>
                          <a:spcPts val="0"/>
                        </a:spcAft>
                        <a:buClrTx/>
                        <a:buSzTx/>
                        <a:buFontTx/>
                        <a:buNone/>
                        <a:tabLst/>
                        <a:defRPr/>
                      </a:pPr>
                      <a:r>
                        <a:rPr kumimoji="0" lang="es-ES" sz="1400" b="1" i="0" u="none" strike="noStrike" kern="1200" cap="none" spc="0" normalizeH="0" baseline="0" noProof="0" dirty="0" smtClean="0">
                          <a:ln>
                            <a:noFill/>
                          </a:ln>
                          <a:solidFill>
                            <a:prstClr val="white"/>
                          </a:solidFill>
                          <a:effectLst/>
                          <a:uLnTx/>
                          <a:uFillTx/>
                          <a:latin typeface="+mn-lt"/>
                          <a:ea typeface="+mn-ea"/>
                          <a:cs typeface="+mn-cs"/>
                        </a:rPr>
                        <a:t>Nov.2016-Nov2017</a:t>
                      </a:r>
                      <a:endParaRPr kumimoji="0" lang="es-MX" sz="1800" b="1" i="0" u="none" strike="noStrike" kern="1200" cap="none" spc="0" normalizeH="0" baseline="0" noProof="0" dirty="0" smtClean="0">
                        <a:ln>
                          <a:noFill/>
                        </a:ln>
                        <a:solidFill>
                          <a:prstClr val="white"/>
                        </a:solidFill>
                        <a:effectLst/>
                        <a:uLnTx/>
                        <a:uFillTx/>
                        <a:latin typeface="+mn-lt"/>
                        <a:ea typeface="Calibri"/>
                        <a:cs typeface="Times New Roman"/>
                      </a:endParaRPr>
                    </a:p>
                    <a:p>
                      <a:pPr marL="165100" marR="21590" indent="-165100" algn="ctr">
                        <a:lnSpc>
                          <a:spcPct val="115000"/>
                        </a:lnSpc>
                        <a:spcAft>
                          <a:spcPts val="0"/>
                        </a:spcAft>
                      </a:pPr>
                      <a:endParaRPr lang="es-MX" sz="1400" dirty="0">
                        <a:effectLst/>
                        <a:latin typeface="Calibri"/>
                        <a:ea typeface="Calibri"/>
                        <a:cs typeface="Times New Roman"/>
                      </a:endParaRPr>
                    </a:p>
                  </a:txBody>
                  <a:tcPr marL="0" marR="0" marT="0" marB="0">
                    <a:solidFill>
                      <a:schemeClr val="bg2">
                        <a:lumMod val="50000"/>
                      </a:schemeClr>
                    </a:solidFill>
                  </a:tcPr>
                </a:tc>
              </a:tr>
            </a:tbl>
          </a:graphicData>
        </a:graphic>
      </p:graphicFrame>
    </p:spTree>
    <p:extLst>
      <p:ext uri="{BB962C8B-B14F-4D97-AF65-F5344CB8AC3E}">
        <p14:creationId xmlns:p14="http://schemas.microsoft.com/office/powerpoint/2010/main" val="40867402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a:t> </a:t>
            </a:r>
            <a:r>
              <a:rPr lang="es-MX" dirty="0"/>
              <a:t/>
            </a:r>
            <a:br>
              <a:rPr lang="es-MX" dirty="0"/>
            </a:br>
            <a:r>
              <a:rPr lang="es-ES" sz="4000" dirty="0"/>
              <a:t>CALENDARIO DE </a:t>
            </a:r>
            <a:r>
              <a:rPr lang="es-ES" sz="4000" dirty="0" smtClean="0"/>
              <a:t>SESIONES:</a:t>
            </a:r>
            <a:br>
              <a:rPr lang="es-ES" sz="4000" dirty="0" smtClean="0"/>
            </a:br>
            <a:r>
              <a:rPr lang="es-ES" sz="4000" dirty="0" smtClean="0"/>
              <a:t> </a:t>
            </a:r>
            <a:r>
              <a:rPr lang="es-ES" sz="4000" dirty="0"/>
              <a:t>2016-2017</a:t>
            </a:r>
            <a:r>
              <a:rPr lang="es-MX" dirty="0"/>
              <a:t/>
            </a:r>
            <a:br>
              <a:rPr lang="es-MX" dirty="0"/>
            </a:br>
            <a:endParaRPr lang="es-MX"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val="2006261624"/>
              </p:ext>
            </p:extLst>
          </p:nvPr>
        </p:nvGraphicFramePr>
        <p:xfrm>
          <a:off x="1478913" y="1772819"/>
          <a:ext cx="5685374" cy="4464491"/>
        </p:xfrm>
        <a:graphic>
          <a:graphicData uri="http://schemas.openxmlformats.org/drawingml/2006/table">
            <a:tbl>
              <a:tblPr firstRow="1" firstCol="1" bandRow="1">
                <a:tableStyleId>{5C22544A-7EE6-4342-B048-85BDC9FD1C3A}</a:tableStyleId>
              </a:tblPr>
              <a:tblGrid>
                <a:gridCol w="2842687"/>
                <a:gridCol w="2842687"/>
              </a:tblGrid>
              <a:tr h="355830">
                <a:tc>
                  <a:txBody>
                    <a:bodyPr/>
                    <a:lstStyle/>
                    <a:p>
                      <a:pPr algn="ctr">
                        <a:lnSpc>
                          <a:spcPct val="115000"/>
                        </a:lnSpc>
                        <a:spcAft>
                          <a:spcPts val="0"/>
                        </a:spcAft>
                      </a:pPr>
                      <a:r>
                        <a:rPr lang="es-ES" sz="1800" dirty="0">
                          <a:effectLst/>
                        </a:rPr>
                        <a:t>SESIÓN</a:t>
                      </a:r>
                      <a:endParaRPr lang="es-MX"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800" dirty="0">
                          <a:effectLst/>
                        </a:rPr>
                        <a:t>FECHA</a:t>
                      </a:r>
                      <a:endParaRPr lang="es-MX" sz="2400" dirty="0">
                        <a:effectLst/>
                        <a:latin typeface="Calibri"/>
                        <a:ea typeface="Calibri"/>
                        <a:cs typeface="Times New Roman"/>
                      </a:endParaRPr>
                    </a:p>
                  </a:txBody>
                  <a:tcPr marL="68580" marR="68580" marT="0" marB="0"/>
                </a:tc>
              </a:tr>
              <a:tr h="338592">
                <a:tc>
                  <a:txBody>
                    <a:bodyPr/>
                    <a:lstStyle/>
                    <a:p>
                      <a:pPr algn="ctr">
                        <a:lnSpc>
                          <a:spcPct val="115000"/>
                        </a:lnSpc>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800" dirty="0" smtClean="0">
                          <a:effectLst/>
                        </a:rPr>
                        <a:t>15 </a:t>
                      </a:r>
                      <a:r>
                        <a:rPr lang="es-ES" sz="1800" dirty="0">
                          <a:effectLst/>
                        </a:rPr>
                        <a:t>de noviembre de 2016</a:t>
                      </a:r>
                      <a:endParaRPr lang="es-MX" sz="2400" dirty="0">
                        <a:effectLst/>
                        <a:latin typeface="Calibri"/>
                        <a:ea typeface="Calibri"/>
                        <a:cs typeface="Times New Roman"/>
                      </a:endParaRPr>
                    </a:p>
                  </a:txBody>
                  <a:tcPr marL="68580" marR="68580" marT="0" marB="0"/>
                </a:tc>
              </a:tr>
              <a:tr h="355830">
                <a:tc>
                  <a:txBody>
                    <a:bodyPr/>
                    <a:lstStyle/>
                    <a:p>
                      <a:pPr algn="ctr">
                        <a:lnSpc>
                          <a:spcPct val="115000"/>
                        </a:lnSpc>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800" dirty="0">
                          <a:effectLst/>
                        </a:rPr>
                        <a:t>09 de diciembre de 2016</a:t>
                      </a:r>
                      <a:endParaRPr lang="es-MX" sz="2400" dirty="0">
                        <a:effectLst/>
                        <a:latin typeface="Calibri"/>
                        <a:ea typeface="Calibri"/>
                        <a:cs typeface="Times New Roman"/>
                      </a:endParaRPr>
                    </a:p>
                  </a:txBody>
                  <a:tcPr marL="68580" marR="68580" marT="0" marB="0"/>
                </a:tc>
              </a:tr>
              <a:tr h="338592">
                <a:tc>
                  <a:txBody>
                    <a:bodyPr/>
                    <a:lstStyle/>
                    <a:p>
                      <a:pPr algn="ctr">
                        <a:lnSpc>
                          <a:spcPct val="115000"/>
                        </a:lnSpc>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800" dirty="0">
                          <a:effectLst/>
                        </a:rPr>
                        <a:t>03 de enero de 2017</a:t>
                      </a:r>
                      <a:endParaRPr lang="es-MX" sz="2400" dirty="0">
                        <a:effectLst/>
                        <a:latin typeface="Calibri"/>
                        <a:ea typeface="Calibri"/>
                        <a:cs typeface="Times New Roman"/>
                      </a:endParaRPr>
                    </a:p>
                  </a:txBody>
                  <a:tcPr marL="68580" marR="68580" marT="0" marB="0"/>
                </a:tc>
              </a:tr>
              <a:tr h="355830">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s-ES" sz="1800" dirty="0">
                          <a:effectLst/>
                        </a:rPr>
                        <a:t>03 de febrero de 2017</a:t>
                      </a:r>
                      <a:endParaRPr lang="es-MX" sz="2400" dirty="0">
                        <a:effectLst/>
                        <a:latin typeface="Calibri"/>
                        <a:ea typeface="Calibri"/>
                        <a:cs typeface="Times New Roman"/>
                      </a:endParaRPr>
                    </a:p>
                  </a:txBody>
                  <a:tcPr marL="68580" marR="68580" marT="0" marB="0"/>
                </a:tc>
              </a:tr>
              <a:tr h="295499">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marzo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abril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mayo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05 de junio de 2017</a:t>
                      </a:r>
                      <a:endParaRPr lang="es-MX" sz="2400" dirty="0">
                        <a:effectLst/>
                        <a:latin typeface="Calibri"/>
                        <a:ea typeface="Calibri"/>
                        <a:cs typeface="Times New Roman"/>
                      </a:endParaRPr>
                    </a:p>
                  </a:txBody>
                  <a:tcPr marL="68580" marR="68580" marT="0" marB="0"/>
                </a:tc>
              </a:tr>
              <a:tr h="295499">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julio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agosto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04 de septiembre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octubre de 2017</a:t>
                      </a:r>
                      <a:endParaRPr lang="es-MX" sz="2400" dirty="0">
                        <a:effectLst/>
                        <a:latin typeface="Calibri"/>
                        <a:ea typeface="Calibri"/>
                        <a:cs typeface="Times New Roman"/>
                      </a:endParaRPr>
                    </a:p>
                  </a:txBody>
                  <a:tcPr marL="68580" marR="68580" marT="0" marB="0"/>
                </a:tc>
              </a:tr>
              <a:tr h="304117">
                <a:tc>
                  <a:txBody>
                    <a:bodyPr/>
                    <a:lstStyle/>
                    <a:p>
                      <a:pPr algn="ctr">
                        <a:spcAft>
                          <a:spcPts val="0"/>
                        </a:spcAft>
                      </a:pPr>
                      <a:r>
                        <a:rPr lang="es-ES" sz="1800" dirty="0">
                          <a:effectLst/>
                        </a:rPr>
                        <a:t>Ordinaria</a:t>
                      </a:r>
                      <a:endParaRPr lang="es-MX" sz="2400" dirty="0">
                        <a:effectLst/>
                        <a:latin typeface="Calibri"/>
                        <a:ea typeface="Calibri"/>
                        <a:cs typeface="Times New Roman"/>
                      </a:endParaRPr>
                    </a:p>
                  </a:txBody>
                  <a:tcPr marL="68580" marR="68580" marT="0" marB="0"/>
                </a:tc>
                <a:tc>
                  <a:txBody>
                    <a:bodyPr/>
                    <a:lstStyle/>
                    <a:p>
                      <a:pPr algn="ctr">
                        <a:spcAft>
                          <a:spcPts val="0"/>
                        </a:spcAft>
                      </a:pPr>
                      <a:r>
                        <a:rPr lang="es-ES" sz="1800" dirty="0">
                          <a:effectLst/>
                        </a:rPr>
                        <a:t>03 de noviembre de 2017</a:t>
                      </a:r>
                      <a:endParaRPr lang="es-MX" sz="24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8384023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7620000" cy="6408712"/>
          </a:xfrm>
        </p:spPr>
        <p:txBody>
          <a:bodyPr>
            <a:normAutofit lnSpcReduction="10000"/>
          </a:bodyPr>
          <a:lstStyle/>
          <a:p>
            <a:pPr marL="114300" indent="0" algn="just">
              <a:buNone/>
            </a:pPr>
            <a:endParaRPr lang="es-ES" dirty="0"/>
          </a:p>
          <a:p>
            <a:pPr algn="just"/>
            <a:r>
              <a:rPr lang="es-ES" dirty="0" smtClean="0"/>
              <a:t>El anterior calendario estará sujeto a cambios con el fin de armonizarlo con  las agendas de trabajo de los Consejeros Comisionados y  de las demás Comisiones de este Organismo Electoral</a:t>
            </a:r>
            <a:r>
              <a:rPr lang="es-ES" dirty="0" smtClean="0"/>
              <a:t>.</a:t>
            </a:r>
          </a:p>
          <a:p>
            <a:pPr marL="114300" indent="0" algn="just">
              <a:buNone/>
            </a:pPr>
            <a:r>
              <a:rPr lang="es-ES" dirty="0" smtClean="0"/>
              <a:t> </a:t>
            </a:r>
          </a:p>
          <a:p>
            <a:pPr algn="just"/>
            <a:r>
              <a:rPr lang="es-ES" dirty="0" smtClean="0"/>
              <a:t>Durante </a:t>
            </a:r>
            <a:r>
              <a:rPr lang="es-ES" dirty="0"/>
              <a:t>el periodo que contempla este Programa de Trabajo, la Comisión Permanente de Administración, atenderá además de los previstos por el presente programa, todos los asuntos que le sean turnados por el Pleno del Consejo Estatal Electoral y de Participación Ciudadana, para efectos de pronunciarse sobre los mismos.</a:t>
            </a:r>
            <a:endParaRPr lang="es-MX" dirty="0"/>
          </a:p>
          <a:p>
            <a:pPr marL="114300" indent="0" algn="just">
              <a:buNone/>
            </a:pPr>
            <a:r>
              <a:rPr lang="es-ES" dirty="0"/>
              <a:t> </a:t>
            </a:r>
            <a:endParaRPr lang="es-MX" dirty="0"/>
          </a:p>
          <a:p>
            <a:pPr algn="just"/>
            <a:r>
              <a:rPr lang="es-ES" dirty="0"/>
              <a:t>El presente Programa de Trabajo para el periodo de noviembre 2016 a noviembre 2017, fue aprobado </a:t>
            </a:r>
            <a:r>
              <a:rPr lang="es-ES" dirty="0" smtClean="0"/>
              <a:t>por unanimidad </a:t>
            </a:r>
            <a:r>
              <a:rPr lang="es-ES" dirty="0"/>
              <a:t>de votos de los Comisionados Electorales integrantes de la Comisión Permanente de Administración, en Sesión Ordinaria de fecha </a:t>
            </a:r>
            <a:r>
              <a:rPr lang="es-ES" dirty="0" smtClean="0"/>
              <a:t>15</a:t>
            </a:r>
            <a:r>
              <a:rPr lang="es-ES" dirty="0" smtClean="0"/>
              <a:t> </a:t>
            </a:r>
            <a:r>
              <a:rPr lang="es-ES" dirty="0"/>
              <a:t>de noviembre de 2016.</a:t>
            </a:r>
            <a:endParaRPr lang="es-MX" dirty="0"/>
          </a:p>
          <a:p>
            <a:pPr marL="114300" indent="0">
              <a:buNone/>
            </a:pPr>
            <a:endParaRPr lang="es-MX" dirty="0"/>
          </a:p>
        </p:txBody>
      </p:sp>
    </p:spTree>
    <p:extLst>
      <p:ext uri="{BB962C8B-B14F-4D97-AF65-F5344CB8AC3E}">
        <p14:creationId xmlns:p14="http://schemas.microsoft.com/office/powerpoint/2010/main" val="30367915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1.-PRESENTACIÓN</a:t>
            </a:r>
            <a:endParaRPr lang="es-MX" dirty="0"/>
          </a:p>
        </p:txBody>
      </p:sp>
      <p:sp>
        <p:nvSpPr>
          <p:cNvPr id="3" name="2 Marcador de contenido"/>
          <p:cNvSpPr>
            <a:spLocks noGrp="1"/>
          </p:cNvSpPr>
          <p:nvPr>
            <p:ph idx="1"/>
          </p:nvPr>
        </p:nvSpPr>
        <p:spPr/>
        <p:txBody>
          <a:bodyPr>
            <a:normAutofit/>
          </a:bodyPr>
          <a:lstStyle/>
          <a:p>
            <a:pPr algn="just"/>
            <a:r>
              <a:rPr lang="es-ES" sz="2400" dirty="0"/>
              <a:t> </a:t>
            </a:r>
            <a:r>
              <a:rPr lang="es-ES" dirty="0" smtClean="0"/>
              <a:t>El </a:t>
            </a:r>
            <a:r>
              <a:rPr lang="es-ES" dirty="0"/>
              <a:t>Congreso del Estado de San Luis Potosí, el 30 de junio del año 2014 publicó en el Periódico Oficial del </a:t>
            </a:r>
            <a:r>
              <a:rPr lang="es-ES" dirty="0" smtClean="0"/>
              <a:t>Estado, </a:t>
            </a:r>
            <a:r>
              <a:rPr lang="es-ES" dirty="0"/>
              <a:t>el Decreto 613 por medio del cual expidió la Ley Electoral del Estado de San Luis Potosí, la cual en su artículo 60 fracción V, estableció que el Consejo Estatal Electoral y de Participación Ciudadana, contará con la Comisión Permanente de </a:t>
            </a:r>
            <a:r>
              <a:rPr lang="es-ES" dirty="0" smtClean="0"/>
              <a:t>Administración, la cual  </a:t>
            </a:r>
            <a:r>
              <a:rPr lang="es-ES" dirty="0"/>
              <a:t>ceñirá su actuación a las disposiciones de la </a:t>
            </a:r>
            <a:r>
              <a:rPr lang="es-ES" dirty="0" smtClean="0"/>
              <a:t>citada </a:t>
            </a:r>
            <a:r>
              <a:rPr lang="es-ES" dirty="0"/>
              <a:t>Ley, y el  respectivo Reglamento que para tal efecto emita el Pleno del Consejo.</a:t>
            </a:r>
            <a:endParaRPr lang="es-MX" sz="2800" dirty="0"/>
          </a:p>
          <a:p>
            <a:pPr algn="just"/>
            <a:r>
              <a:rPr lang="es-ES" sz="2400" dirty="0"/>
              <a:t> </a:t>
            </a:r>
            <a:r>
              <a:rPr lang="es-ES" dirty="0" smtClean="0"/>
              <a:t>El </a:t>
            </a:r>
            <a:r>
              <a:rPr lang="es-ES" dirty="0"/>
              <a:t>Pleno del Consejo Estatal Electoral y de Participación Ciudadana, en sesión ordinaria del 19 de diciembre de 2014, aprobó el Reglamento de Trabajo en Comisiones del citado Organismo Electoral. </a:t>
            </a:r>
            <a:endParaRPr lang="es-MX" sz="2800" dirty="0"/>
          </a:p>
          <a:p>
            <a:endParaRPr lang="es-MX" dirty="0"/>
          </a:p>
        </p:txBody>
      </p:sp>
    </p:spTree>
    <p:extLst>
      <p:ext uri="{BB962C8B-B14F-4D97-AF65-F5344CB8AC3E}">
        <p14:creationId xmlns:p14="http://schemas.microsoft.com/office/powerpoint/2010/main" val="15835135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476672"/>
            <a:ext cx="8136904" cy="6264696"/>
          </a:xfrm>
        </p:spPr>
        <p:txBody>
          <a:bodyPr>
            <a:normAutofit fontScale="92500" lnSpcReduction="10000"/>
          </a:bodyPr>
          <a:lstStyle/>
          <a:p>
            <a:pPr marL="114300" indent="0" algn="ctr">
              <a:buNone/>
            </a:pPr>
            <a:r>
              <a:rPr lang="es-MX" sz="2800" dirty="0" smtClean="0"/>
              <a:t>COMISION PERMANENTE DE ADMINISTRACIÓN</a:t>
            </a:r>
          </a:p>
          <a:p>
            <a:pPr marL="114300" indent="0" algn="ctr">
              <a:buNone/>
            </a:pPr>
            <a:endParaRPr lang="es-MX" dirty="0" smtClean="0"/>
          </a:p>
          <a:p>
            <a:pPr marL="114300" indent="0" algn="ctr">
              <a:buNone/>
            </a:pPr>
            <a:endParaRPr lang="es-MX" dirty="0" smtClean="0"/>
          </a:p>
          <a:p>
            <a:pPr marL="114300" indent="0" algn="ctr">
              <a:buNone/>
            </a:pPr>
            <a:r>
              <a:rPr lang="es-MX" sz="2400" dirty="0" smtClean="0"/>
              <a:t>Mtra. Laura Elena Fonseca Leal</a:t>
            </a:r>
          </a:p>
          <a:p>
            <a:pPr marL="114300" indent="0" algn="ctr">
              <a:buNone/>
            </a:pPr>
            <a:r>
              <a:rPr lang="es-MX" sz="2400" dirty="0" smtClean="0"/>
              <a:t>Consejera Presidenta</a:t>
            </a:r>
          </a:p>
          <a:p>
            <a:pPr marL="114300" indent="0">
              <a:buNone/>
            </a:pPr>
            <a:endParaRPr lang="es-MX" dirty="0" smtClean="0"/>
          </a:p>
          <a:p>
            <a:pPr marL="114300" indent="0">
              <a:buNone/>
            </a:pPr>
            <a:endParaRPr lang="es-MX" dirty="0"/>
          </a:p>
          <a:p>
            <a:pPr marL="114300" indent="0">
              <a:buNone/>
            </a:pPr>
            <a:r>
              <a:rPr lang="es-MX" dirty="0" smtClean="0"/>
              <a:t>Mtro. Rodolfo J. Aguilar Gallegos	  CP. Claudia Josefina Contreras Páez</a:t>
            </a:r>
          </a:p>
          <a:p>
            <a:pPr marL="114300" indent="0">
              <a:buNone/>
            </a:pPr>
            <a:r>
              <a:rPr lang="es-MX" dirty="0" smtClean="0"/>
              <a:t>     Consejero Comisionado		 Consejera Comisionada</a:t>
            </a:r>
          </a:p>
          <a:p>
            <a:pPr marL="114300" indent="0">
              <a:buNone/>
            </a:pPr>
            <a:endParaRPr lang="es-MX" dirty="0" smtClean="0"/>
          </a:p>
          <a:p>
            <a:pPr marL="114300" indent="0">
              <a:buNone/>
            </a:pPr>
            <a:endParaRPr lang="es-MX" dirty="0"/>
          </a:p>
          <a:p>
            <a:pPr marL="114300" indent="0">
              <a:buNone/>
            </a:pPr>
            <a:r>
              <a:rPr lang="es-MX" dirty="0" smtClean="0"/>
              <a:t>Lic. Denisse Adriana Porras G.	  Mtro. José Martín Fernando Faz M.</a:t>
            </a:r>
          </a:p>
          <a:p>
            <a:pPr marL="114300" indent="0">
              <a:buNone/>
            </a:pPr>
            <a:r>
              <a:rPr lang="es-MX" dirty="0" smtClean="0"/>
              <a:t>     Consejera Comisionada		Consejero Comisionado</a:t>
            </a:r>
          </a:p>
          <a:p>
            <a:pPr marL="114300" indent="0" algn="ctr">
              <a:buNone/>
            </a:pPr>
            <a:endParaRPr lang="es-MX" dirty="0" smtClean="0"/>
          </a:p>
          <a:p>
            <a:pPr marL="114300" indent="0" algn="ctr">
              <a:buNone/>
            </a:pPr>
            <a:endParaRPr lang="es-MX" sz="2000" dirty="0" smtClean="0"/>
          </a:p>
          <a:p>
            <a:pPr marL="114300" indent="0" algn="ctr">
              <a:buNone/>
            </a:pPr>
            <a:r>
              <a:rPr lang="es-MX" dirty="0" smtClean="0"/>
              <a:t>CP. Daniel Galván Ríos</a:t>
            </a:r>
          </a:p>
          <a:p>
            <a:pPr marL="114300" indent="0" algn="ctr">
              <a:buNone/>
            </a:pPr>
            <a:r>
              <a:rPr lang="es-MX" dirty="0" smtClean="0"/>
              <a:t>     Secretario Técnico	</a:t>
            </a:r>
            <a:endParaRPr lang="es-MX" dirty="0"/>
          </a:p>
        </p:txBody>
      </p:sp>
    </p:spTree>
    <p:extLst>
      <p:ext uri="{BB962C8B-B14F-4D97-AF65-F5344CB8AC3E}">
        <p14:creationId xmlns:p14="http://schemas.microsoft.com/office/powerpoint/2010/main" val="4986381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7620000" cy="5708104"/>
          </a:xfrm>
        </p:spPr>
        <p:txBody>
          <a:bodyPr>
            <a:normAutofit/>
          </a:bodyPr>
          <a:lstStyle/>
          <a:p>
            <a:pPr marL="342900" lvl="1" indent="-342900" algn="just"/>
            <a:r>
              <a:rPr lang="es-ES" dirty="0"/>
              <a:t>El Pleno del Consejo Estatal Electoral y de Participación Ciudadana, en sesión ordinaria del 22 de septiembre de 2015, mediante acuerdo 366/09/2015 aprobó por unanimidad de votos, </a:t>
            </a:r>
            <a:r>
              <a:rPr lang="es-ES" dirty="0" smtClean="0"/>
              <a:t>la propuesta de ratificación o modificación de la integración de las Comisiones Permanentes y Temporales para el segundo año de labores, por lo que la Comisión de Administración quedó </a:t>
            </a:r>
            <a:r>
              <a:rPr lang="es-ES" dirty="0"/>
              <a:t>integrada por los siguientes Consejeros Electorales: Ing. Laura Elena Fonseca Leal, Mtro. Rodolfo Jorge Aguilar Gallegos, C.P. Claudia Josefina Contreras Páez, Lic. Dennise Adriana Porras Guerrero, y al Mtro. José Fernando </a:t>
            </a:r>
            <a:r>
              <a:rPr lang="es-ES" dirty="0" smtClean="0"/>
              <a:t>Martín </a:t>
            </a:r>
            <a:r>
              <a:rPr lang="es-ES" dirty="0"/>
              <a:t>Faz Mora para el </a:t>
            </a:r>
            <a:r>
              <a:rPr lang="es-ES" dirty="0" smtClean="0"/>
              <a:t>período </a:t>
            </a:r>
            <a:r>
              <a:rPr lang="es-ES" dirty="0"/>
              <a:t>de trabajo de octubre de </a:t>
            </a:r>
            <a:r>
              <a:rPr lang="es-ES" dirty="0" smtClean="0"/>
              <a:t>2015 a </a:t>
            </a:r>
            <a:r>
              <a:rPr lang="es-ES" dirty="0"/>
              <a:t>octubre de 2016</a:t>
            </a:r>
            <a:r>
              <a:rPr lang="es-ES" dirty="0" smtClean="0"/>
              <a:t>.</a:t>
            </a:r>
          </a:p>
          <a:p>
            <a:pPr marL="342900" lvl="1" indent="-342900" algn="just"/>
            <a:endParaRPr lang="es-ES" dirty="0" smtClean="0"/>
          </a:p>
          <a:p>
            <a:pPr marL="342900" lvl="1" indent="-342900" algn="just"/>
            <a:r>
              <a:rPr lang="es-ES" dirty="0" smtClean="0"/>
              <a:t>El Pleno del Consejo Estatal Electoral y de Participación Ciudadana, en sesión ordinaria de fecha 13 de julio del año 2016, aprobó el proyecto de adecuaciones del Reglamento de Trabajo en Comisiones.</a:t>
            </a:r>
          </a:p>
          <a:p>
            <a:pPr marL="411480" lvl="1" indent="0" algn="just">
              <a:buNone/>
            </a:pPr>
            <a:endParaRPr lang="es-ES" dirty="0"/>
          </a:p>
          <a:p>
            <a:pPr marL="411480" lvl="1" indent="0" algn="just">
              <a:buNone/>
            </a:pPr>
            <a:endParaRPr lang="es-ES" dirty="0" smtClean="0"/>
          </a:p>
          <a:p>
            <a:pPr marL="411480" lvl="1" indent="0" algn="just">
              <a:buNone/>
            </a:pPr>
            <a:endParaRPr lang="es-MX" sz="2800" dirty="0"/>
          </a:p>
          <a:p>
            <a:endParaRPr lang="es-MX" sz="2400" dirty="0"/>
          </a:p>
          <a:p>
            <a:endParaRPr lang="es-MX" dirty="0"/>
          </a:p>
        </p:txBody>
      </p:sp>
    </p:spTree>
    <p:extLst>
      <p:ext uri="{BB962C8B-B14F-4D97-AF65-F5344CB8AC3E}">
        <p14:creationId xmlns:p14="http://schemas.microsoft.com/office/powerpoint/2010/main" val="86122229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7620000" cy="5996136"/>
          </a:xfrm>
        </p:spPr>
        <p:txBody>
          <a:bodyPr>
            <a:normAutofit/>
          </a:bodyPr>
          <a:lstStyle/>
          <a:p>
            <a:pPr marL="114300" indent="0" algn="ctr">
              <a:buNone/>
            </a:pPr>
            <a:r>
              <a:rPr lang="es-ES" sz="4400" dirty="0"/>
              <a:t>2.-MARCO LEGAL</a:t>
            </a:r>
          </a:p>
          <a:p>
            <a:pPr marL="114300" lvl="1" indent="0" algn="just">
              <a:buClr>
                <a:schemeClr val="accent1"/>
              </a:buClr>
              <a:buNone/>
            </a:pPr>
            <a:endParaRPr lang="es-ES" dirty="0" smtClean="0"/>
          </a:p>
          <a:p>
            <a:pPr marL="114300" lvl="1" indent="0" algn="just">
              <a:buClr>
                <a:schemeClr val="accent1"/>
              </a:buClr>
              <a:buNone/>
            </a:pPr>
            <a:r>
              <a:rPr lang="es-ES" dirty="0" smtClean="0"/>
              <a:t>Que </a:t>
            </a:r>
            <a:r>
              <a:rPr lang="es-ES" dirty="0"/>
              <a:t>el artículo 60, fracción V de la Ley Electoral del Estado, dispone que el Pleno del Consejo contará permanentemente con la Comisión Permanente de </a:t>
            </a:r>
            <a:r>
              <a:rPr lang="es-ES" dirty="0" smtClean="0"/>
              <a:t>Administración</a:t>
            </a:r>
            <a:r>
              <a:rPr lang="es-ES" dirty="0"/>
              <a:t>, misma que deberá ceñir su actuación a las disposiciones de la Ley Electoral del Estado y a las propias del Reglamento que al efecto apruebe el Pleno del Consejo.</a:t>
            </a:r>
            <a:endParaRPr lang="es-MX" sz="2800" dirty="0"/>
          </a:p>
          <a:p>
            <a:pPr marL="114300" indent="0" algn="just">
              <a:buNone/>
            </a:pPr>
            <a:endParaRPr lang="es-ES" sz="2400" dirty="0"/>
          </a:p>
          <a:p>
            <a:pPr marL="114300" indent="0" algn="just">
              <a:buNone/>
            </a:pPr>
            <a:r>
              <a:rPr lang="es-ES" sz="2000" dirty="0"/>
              <a:t>Que el Reglamento de Trabajo en Comisiones del Consejo Estatal Electoral y de Participación Ciudadana, en su artículo 21 establece atribuciones generales para la Comisiones Permanentes del Consejo y en su artículo 28 establece las atribuciones específicas de la Comisión Permanente de Administración.  </a:t>
            </a:r>
            <a:endParaRPr lang="es-MX" sz="2000" dirty="0"/>
          </a:p>
          <a:p>
            <a:pPr marL="114300" indent="0" algn="just">
              <a:buNone/>
            </a:pPr>
            <a:endParaRPr lang="es-ES" sz="2400" dirty="0" smtClean="0"/>
          </a:p>
          <a:p>
            <a:pPr marL="114300" indent="0" algn="just">
              <a:buNone/>
            </a:pPr>
            <a:endParaRPr lang="es-ES" sz="2400" dirty="0"/>
          </a:p>
          <a:p>
            <a:endParaRPr lang="es-MX" dirty="0"/>
          </a:p>
        </p:txBody>
      </p:sp>
    </p:spTree>
    <p:extLst>
      <p:ext uri="{BB962C8B-B14F-4D97-AF65-F5344CB8AC3E}">
        <p14:creationId xmlns:p14="http://schemas.microsoft.com/office/powerpoint/2010/main" val="377177306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2800" b="1" dirty="0"/>
              <a:t>Artículo </a:t>
            </a:r>
            <a:r>
              <a:rPr lang="es-MX" sz="2800" b="1" dirty="0" smtClean="0"/>
              <a:t>21 del Reglamento de Trabajo en Comisiones </a:t>
            </a:r>
            <a:endParaRPr lang="es-MX" sz="2800" dirty="0"/>
          </a:p>
        </p:txBody>
      </p:sp>
      <p:sp>
        <p:nvSpPr>
          <p:cNvPr id="3" name="2 Marcador de contenido"/>
          <p:cNvSpPr>
            <a:spLocks noGrp="1"/>
          </p:cNvSpPr>
          <p:nvPr>
            <p:ph idx="1"/>
          </p:nvPr>
        </p:nvSpPr>
        <p:spPr>
          <a:xfrm>
            <a:off x="457200" y="1340768"/>
            <a:ext cx="7620000" cy="5328592"/>
          </a:xfrm>
        </p:spPr>
        <p:txBody>
          <a:bodyPr>
            <a:normAutofit fontScale="85000" lnSpcReduction="20000"/>
          </a:bodyPr>
          <a:lstStyle/>
          <a:p>
            <a:pPr marL="114300" indent="0">
              <a:buNone/>
            </a:pPr>
            <a:r>
              <a:rPr lang="es-MX" dirty="0" smtClean="0"/>
              <a:t>Las </a:t>
            </a:r>
            <a:r>
              <a:rPr lang="es-MX" dirty="0"/>
              <a:t>Comisiones Permanentes y Temporales tendrán las siguientes atribuciones generales</a:t>
            </a:r>
            <a:r>
              <a:rPr lang="es-MX" dirty="0" smtClean="0"/>
              <a:t>:</a:t>
            </a:r>
          </a:p>
          <a:p>
            <a:pPr marL="114300" indent="0">
              <a:buNone/>
            </a:pPr>
            <a:endParaRPr lang="es-MX" dirty="0"/>
          </a:p>
          <a:p>
            <a:pPr marL="628650" indent="-514350" algn="just">
              <a:buFont typeface="+mj-lt"/>
              <a:buAutoNum type="romanUcPeriod"/>
            </a:pPr>
            <a:r>
              <a:rPr lang="es-MX" dirty="0" smtClean="0"/>
              <a:t>Estudiar</a:t>
            </a:r>
            <a:r>
              <a:rPr lang="es-MX" dirty="0"/>
              <a:t>, deliberar y documentar sus resoluciones a través de dictámenes, informes, opiniones y proyectos respecto de las materias de su competencia y de los asuntos que les sean </a:t>
            </a:r>
            <a:r>
              <a:rPr lang="es-MX" dirty="0" smtClean="0"/>
              <a:t>encomendados;</a:t>
            </a:r>
          </a:p>
          <a:p>
            <a:pPr marL="628650" indent="-514350" algn="just">
              <a:buFont typeface="+mj-lt"/>
              <a:buAutoNum type="romanUcPeriod"/>
            </a:pPr>
            <a:endParaRPr lang="es-MX" dirty="0"/>
          </a:p>
          <a:p>
            <a:pPr marL="628650" indent="-514350" algn="just">
              <a:buFont typeface="+mj-lt"/>
              <a:buAutoNum type="romanUcPeriod"/>
            </a:pPr>
            <a:r>
              <a:rPr lang="es-MX" dirty="0" smtClean="0"/>
              <a:t>Presentar </a:t>
            </a:r>
            <a:r>
              <a:rPr lang="es-MX" dirty="0"/>
              <a:t>al Pleno, para su consideración y resolución, los proyectos que correspondan a las materias de su competencia y aquellos que le sean turnados por resolución expresa del </a:t>
            </a:r>
            <a:r>
              <a:rPr lang="es-MX" dirty="0" smtClean="0"/>
              <a:t>mismo;</a:t>
            </a:r>
          </a:p>
          <a:p>
            <a:pPr marL="628650" indent="-514350" algn="just">
              <a:buFont typeface="+mj-lt"/>
              <a:buAutoNum type="romanUcPeriod"/>
            </a:pPr>
            <a:endParaRPr lang="es-MX" dirty="0" smtClean="0"/>
          </a:p>
          <a:p>
            <a:pPr marL="628650" indent="-514350" algn="just">
              <a:buFont typeface="+mj-lt"/>
              <a:buAutoNum type="romanUcPeriod"/>
            </a:pPr>
            <a:r>
              <a:rPr lang="es-MX" dirty="0" smtClean="0"/>
              <a:t>Formular </a:t>
            </a:r>
            <a:r>
              <a:rPr lang="es-MX" dirty="0"/>
              <a:t>y emitir recomendaciones al Pleno relativas a sus actividades y funciones, así como sobre las materias de su </a:t>
            </a:r>
            <a:r>
              <a:rPr lang="es-MX" dirty="0" smtClean="0"/>
              <a:t>competencia;</a:t>
            </a:r>
          </a:p>
          <a:p>
            <a:pPr marL="628650" indent="-514350" algn="just">
              <a:buFont typeface="+mj-lt"/>
              <a:buAutoNum type="romanUcPeriod"/>
            </a:pPr>
            <a:endParaRPr lang="es-MX" dirty="0" smtClean="0"/>
          </a:p>
          <a:p>
            <a:pPr marL="628650" indent="-514350" algn="just">
              <a:buFont typeface="+mj-lt"/>
              <a:buAutoNum type="romanUcPeriod"/>
            </a:pPr>
            <a:r>
              <a:rPr lang="es-MX" dirty="0" smtClean="0"/>
              <a:t>Solicitar </a:t>
            </a:r>
            <a:r>
              <a:rPr lang="es-MX" dirty="0"/>
              <a:t>a otras Comisiones o a los órganos o unidades del Consejo la información necesaria para el cumplimiento de sus atribuciones, por conducto del Secretario Técnico, haciéndolo del conocimiento del Consejero Presidente</a:t>
            </a:r>
          </a:p>
        </p:txBody>
      </p:sp>
    </p:spTree>
    <p:extLst>
      <p:ext uri="{BB962C8B-B14F-4D97-AF65-F5344CB8AC3E}">
        <p14:creationId xmlns:p14="http://schemas.microsoft.com/office/powerpoint/2010/main" val="15655812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980728"/>
            <a:ext cx="7620000" cy="5420072"/>
          </a:xfrm>
        </p:spPr>
        <p:txBody>
          <a:bodyPr>
            <a:normAutofit/>
          </a:bodyPr>
          <a:lstStyle/>
          <a:p>
            <a:pPr marL="628650" indent="-514350" algn="just">
              <a:buFont typeface="+mj-lt"/>
              <a:buAutoNum type="romanUcPeriod" startAt="5"/>
            </a:pPr>
            <a:r>
              <a:rPr lang="es-MX" sz="1900" dirty="0" smtClean="0"/>
              <a:t>Llevar </a:t>
            </a:r>
            <a:r>
              <a:rPr lang="es-MX" sz="1900" dirty="0"/>
              <a:t>a cabo sesiones y todas las actividades que consideren necesarias para el cumplimiento de su cometido, a efecto de resolver los asuntos de su materia y aquellos que les sean </a:t>
            </a:r>
            <a:r>
              <a:rPr lang="es-MX" sz="1900" dirty="0" smtClean="0"/>
              <a:t>encomendados;</a:t>
            </a:r>
          </a:p>
          <a:p>
            <a:pPr marL="628650" indent="-514350" algn="just">
              <a:buFont typeface="+mj-lt"/>
              <a:buAutoNum type="romanUcPeriod" startAt="5"/>
            </a:pPr>
            <a:endParaRPr lang="es-MX" sz="1900" dirty="0" smtClean="0"/>
          </a:p>
          <a:p>
            <a:pPr marL="628650" indent="-514350" algn="just">
              <a:buFont typeface="+mj-lt"/>
              <a:buAutoNum type="romanUcPeriod" startAt="5"/>
            </a:pPr>
            <a:r>
              <a:rPr lang="es-MX" sz="1900" dirty="0" smtClean="0"/>
              <a:t>Integrar </a:t>
            </a:r>
            <a:r>
              <a:rPr lang="es-MX" sz="1900" dirty="0"/>
              <a:t>grupos de trabajo para la atención de asuntos específicos, cuya coordinación estará a cargo de uno de los </a:t>
            </a:r>
            <a:r>
              <a:rPr lang="es-MX" sz="1900" dirty="0" smtClean="0"/>
              <a:t>Comisionados;</a:t>
            </a:r>
          </a:p>
          <a:p>
            <a:pPr marL="628650" indent="-514350" algn="just">
              <a:buFont typeface="+mj-lt"/>
              <a:buAutoNum type="romanUcPeriod" startAt="5"/>
            </a:pPr>
            <a:endParaRPr lang="es-MX" sz="1900" dirty="0" smtClean="0"/>
          </a:p>
          <a:p>
            <a:pPr marL="628650" indent="-514350" algn="just">
              <a:buFont typeface="+mj-lt"/>
              <a:buAutoNum type="romanUcPeriod" startAt="5"/>
            </a:pPr>
            <a:r>
              <a:rPr lang="es-MX" sz="1900" dirty="0" smtClean="0"/>
              <a:t>Contribuir </a:t>
            </a:r>
            <a:r>
              <a:rPr lang="es-MX" sz="1900" dirty="0"/>
              <a:t>al cumplimiento de las obligaciones de transparencia y archivo que correspondan al Consejo de acuerdo con la Ley en la </a:t>
            </a:r>
            <a:r>
              <a:rPr lang="es-MX" sz="1900" dirty="0" smtClean="0"/>
              <a:t>materia;</a:t>
            </a:r>
          </a:p>
          <a:p>
            <a:pPr marL="628650" indent="-514350" algn="just">
              <a:buFont typeface="+mj-lt"/>
              <a:buAutoNum type="romanUcPeriod" startAt="5"/>
            </a:pPr>
            <a:endParaRPr lang="es-MX" sz="1900" dirty="0" smtClean="0"/>
          </a:p>
          <a:p>
            <a:pPr marL="628650" indent="-514350" algn="just">
              <a:buFont typeface="+mj-lt"/>
              <a:buAutoNum type="romanUcPeriod" startAt="5"/>
            </a:pPr>
            <a:r>
              <a:rPr lang="es-MX" sz="1900" dirty="0" smtClean="0"/>
              <a:t>Las </a:t>
            </a:r>
            <a:r>
              <a:rPr lang="es-MX" sz="1900" dirty="0"/>
              <a:t>demás que la Ley, el presente Reglamento, los acuerdos del Pleno y las disposiciones aplicables les señalen.</a:t>
            </a:r>
          </a:p>
          <a:p>
            <a:endParaRPr lang="es-MX" sz="1900" dirty="0"/>
          </a:p>
        </p:txBody>
      </p:sp>
    </p:spTree>
    <p:extLst>
      <p:ext uri="{BB962C8B-B14F-4D97-AF65-F5344CB8AC3E}">
        <p14:creationId xmlns:p14="http://schemas.microsoft.com/office/powerpoint/2010/main" val="36545130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 </a:t>
            </a:r>
            <a:r>
              <a:rPr lang="es-MX" sz="2800" b="1" dirty="0"/>
              <a:t>Artículo </a:t>
            </a:r>
            <a:r>
              <a:rPr lang="es-MX" sz="2800" b="1" dirty="0" smtClean="0"/>
              <a:t>28 del </a:t>
            </a:r>
            <a:r>
              <a:rPr lang="es-MX" sz="2800" b="1" dirty="0"/>
              <a:t>Reglamento de Trabajo en Comisiones </a:t>
            </a:r>
            <a:endParaRPr lang="es-MX" sz="2800" dirty="0"/>
          </a:p>
        </p:txBody>
      </p:sp>
      <p:sp>
        <p:nvSpPr>
          <p:cNvPr id="3" name="2 Marcador de contenido"/>
          <p:cNvSpPr>
            <a:spLocks noGrp="1"/>
          </p:cNvSpPr>
          <p:nvPr>
            <p:ph idx="1"/>
          </p:nvPr>
        </p:nvSpPr>
        <p:spPr>
          <a:xfrm>
            <a:off x="457200" y="1412776"/>
            <a:ext cx="7620000" cy="5616624"/>
          </a:xfrm>
        </p:spPr>
        <p:txBody>
          <a:bodyPr>
            <a:normAutofit fontScale="85000" lnSpcReduction="10000"/>
          </a:bodyPr>
          <a:lstStyle/>
          <a:p>
            <a:pPr marL="114300" indent="0" algn="just">
              <a:buNone/>
            </a:pPr>
            <a:r>
              <a:rPr lang="es-MX" sz="2400" dirty="0"/>
              <a:t>La Comisión de Administración le corresponde las siguientes atribuciones:</a:t>
            </a:r>
          </a:p>
          <a:p>
            <a:pPr marL="114300" indent="0" algn="just">
              <a:buNone/>
            </a:pPr>
            <a:endParaRPr lang="es-MX" sz="2400" dirty="0"/>
          </a:p>
          <a:p>
            <a:pPr marL="628650" lvl="0" indent="-514350" algn="just">
              <a:buFont typeface="+mj-lt"/>
              <a:buAutoNum type="romanUcPeriod"/>
            </a:pPr>
            <a:r>
              <a:rPr lang="es-MX" sz="2400" dirty="0"/>
              <a:t>Revisar con el Secretario Ejecutivo, el proyecto de presupuesto anual de egresos del Consejo, previo a su presentación al </a:t>
            </a:r>
            <a:r>
              <a:rPr lang="es-MX" sz="2400" dirty="0" smtClean="0"/>
              <a:t>Pleno;</a:t>
            </a:r>
          </a:p>
          <a:p>
            <a:pPr marL="628650" lvl="0" indent="-514350" algn="just">
              <a:buFont typeface="+mj-lt"/>
              <a:buAutoNum type="romanUcPeriod"/>
            </a:pPr>
            <a:endParaRPr lang="es-MX" sz="2400" dirty="0" smtClean="0"/>
          </a:p>
          <a:p>
            <a:pPr marL="628650" lvl="0" indent="-514350" algn="just">
              <a:buFont typeface="+mj-lt"/>
              <a:buAutoNum type="romanUcPeriod"/>
            </a:pPr>
            <a:r>
              <a:rPr lang="es-MX" sz="2400" dirty="0" smtClean="0"/>
              <a:t>Una </a:t>
            </a:r>
            <a:r>
              <a:rPr lang="es-MX" sz="2400" dirty="0"/>
              <a:t>vez aprobado el presupuesto del Consejo, por el Congreso del Estado, proponer, en conjunto con el Secretario Ejecutivo, las modificaciones presupuestales necesarias para el  mejor cumplimiento de los programas y actividades del </a:t>
            </a:r>
            <a:r>
              <a:rPr lang="es-MX" sz="2400" dirty="0" smtClean="0"/>
              <a:t>Consejo;</a:t>
            </a:r>
          </a:p>
          <a:p>
            <a:pPr marL="628650" lvl="0" indent="-514350" algn="just">
              <a:buFont typeface="+mj-lt"/>
              <a:buAutoNum type="romanUcPeriod"/>
            </a:pPr>
            <a:endParaRPr lang="es-MX" sz="2400" dirty="0" smtClean="0"/>
          </a:p>
          <a:p>
            <a:pPr marL="628650" lvl="0" indent="-514350" algn="just">
              <a:buFont typeface="+mj-lt"/>
              <a:buAutoNum type="romanUcPeriod"/>
            </a:pPr>
            <a:r>
              <a:rPr lang="es-MX" sz="2400" dirty="0" smtClean="0"/>
              <a:t>Incorporar </a:t>
            </a:r>
            <a:r>
              <a:rPr lang="es-MX" sz="2400" dirty="0"/>
              <a:t>al presupuesto anual de egresos del Consejo, lo correspondiente a la asignación de recursos públicos a los Partidos Políticos y a las Agrupaciones Políticas Estatales, y en su caso, Candidatos </a:t>
            </a:r>
            <a:r>
              <a:rPr lang="es-MX" sz="2400" dirty="0" smtClean="0"/>
              <a:t>Independientes;</a:t>
            </a:r>
          </a:p>
          <a:p>
            <a:pPr marL="628650" lvl="0" indent="-514350" algn="just">
              <a:buFont typeface="+mj-lt"/>
              <a:buAutoNum type="romanUcPeriod"/>
            </a:pPr>
            <a:endParaRPr lang="es-MX" sz="2400" dirty="0" smtClean="0"/>
          </a:p>
          <a:p>
            <a:pPr marL="628650" lvl="0" indent="-514350" algn="just">
              <a:buFont typeface="+mj-lt"/>
              <a:buAutoNum type="romanUcPeriod"/>
            </a:pPr>
            <a:r>
              <a:rPr lang="es-MX" sz="2400" dirty="0" smtClean="0"/>
              <a:t>Supervisar </a:t>
            </a:r>
            <a:r>
              <a:rPr lang="es-MX" sz="2400" dirty="0"/>
              <a:t>los estados financieros mensuales del Consejo;</a:t>
            </a:r>
          </a:p>
          <a:p>
            <a:pPr marL="114300" indent="0">
              <a:buNone/>
            </a:pPr>
            <a:r>
              <a:rPr lang="es-MX" sz="2400" dirty="0"/>
              <a:t> </a:t>
            </a:r>
          </a:p>
          <a:p>
            <a:endParaRPr lang="es-MX" dirty="0"/>
          </a:p>
        </p:txBody>
      </p:sp>
    </p:spTree>
    <p:extLst>
      <p:ext uri="{BB962C8B-B14F-4D97-AF65-F5344CB8AC3E}">
        <p14:creationId xmlns:p14="http://schemas.microsoft.com/office/powerpoint/2010/main" val="38130500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6632"/>
            <a:ext cx="7620000" cy="6741368"/>
          </a:xfrm>
        </p:spPr>
        <p:txBody>
          <a:bodyPr>
            <a:normAutofit/>
          </a:bodyPr>
          <a:lstStyle/>
          <a:p>
            <a:pPr marL="628650" lvl="0" indent="-514350" algn="just">
              <a:buFont typeface="+mj-lt"/>
              <a:buAutoNum type="romanUcPeriod" startAt="5"/>
            </a:pPr>
            <a:r>
              <a:rPr lang="es-MX" sz="2000" dirty="0"/>
              <a:t>Supervisar mensualmente el informe relativo al avance presupuestal que formule la Dirección Ejecutiva de Administración y  Finanzas del </a:t>
            </a:r>
            <a:r>
              <a:rPr lang="es-MX" sz="2000" dirty="0" smtClean="0"/>
              <a:t>Consejo;</a:t>
            </a:r>
          </a:p>
          <a:p>
            <a:pPr marL="628650" lvl="0" indent="-514350" algn="just">
              <a:buFont typeface="+mj-lt"/>
              <a:buAutoNum type="romanUcPeriod" startAt="5"/>
            </a:pPr>
            <a:endParaRPr lang="es-MX" sz="2000" dirty="0" smtClean="0"/>
          </a:p>
          <a:p>
            <a:pPr marL="628650" lvl="0" indent="-514350" algn="just">
              <a:buFont typeface="+mj-lt"/>
              <a:buAutoNum type="romanUcPeriod" startAt="5"/>
            </a:pPr>
            <a:r>
              <a:rPr lang="es-MX" sz="2000" dirty="0" smtClean="0"/>
              <a:t>Proponer </a:t>
            </a:r>
            <a:r>
              <a:rPr lang="es-MX" sz="2000" dirty="0"/>
              <a:t>en coordinación con el Secretario Ejecutivo, el organigrama del Consejo atendiendo a las disposiciones </a:t>
            </a:r>
            <a:r>
              <a:rPr lang="es-MX" sz="2000" dirty="0" smtClean="0"/>
              <a:t>generales;</a:t>
            </a:r>
          </a:p>
          <a:p>
            <a:pPr marL="628650" lvl="0" indent="-514350" algn="just">
              <a:buFont typeface="+mj-lt"/>
              <a:buAutoNum type="romanUcPeriod" startAt="5"/>
            </a:pPr>
            <a:endParaRPr lang="es-MX" sz="2000" dirty="0" smtClean="0"/>
          </a:p>
          <a:p>
            <a:pPr marL="628650" lvl="0" indent="-514350" algn="just">
              <a:buFont typeface="+mj-lt"/>
              <a:buAutoNum type="romanUcPeriod" startAt="5"/>
            </a:pPr>
            <a:r>
              <a:rPr lang="es-MX" sz="2000" dirty="0" smtClean="0"/>
              <a:t>En </a:t>
            </a:r>
            <a:r>
              <a:rPr lang="es-MX" sz="2000" dirty="0"/>
              <a:t>apoyo al Secretario Ejecutivo, elaborar el proyecto de manual de organización y el catálogo de cargos y puestos de la rama administrativa del Consejo, de conformidad con el Estatuto que al efecto emita el Instituto Nacional </a:t>
            </a:r>
            <a:r>
              <a:rPr lang="es-MX" sz="2000" dirty="0" smtClean="0"/>
              <a:t>Electoral;</a:t>
            </a:r>
          </a:p>
          <a:p>
            <a:pPr marL="628650" lvl="0" indent="-514350" algn="just">
              <a:buFont typeface="+mj-lt"/>
              <a:buAutoNum type="romanUcPeriod" startAt="5"/>
            </a:pPr>
            <a:endParaRPr lang="es-MX" sz="2000" dirty="0" smtClean="0"/>
          </a:p>
          <a:p>
            <a:pPr marL="628650" lvl="0" indent="-514350" algn="just">
              <a:buFont typeface="+mj-lt"/>
              <a:buAutoNum type="romanUcPeriod" startAt="5"/>
            </a:pPr>
            <a:r>
              <a:rPr lang="es-MX" sz="2000" dirty="0" smtClean="0"/>
              <a:t>Coadyuvar </a:t>
            </a:r>
            <a:r>
              <a:rPr lang="es-MX" sz="2000" dirty="0"/>
              <a:t>en lo que corresponda a la implementación y adecuación del Servicio Profesional Electoral Nacional y de la rama administrativa del </a:t>
            </a:r>
            <a:r>
              <a:rPr lang="es-MX" sz="2000" dirty="0" smtClean="0"/>
              <a:t>Consejo;</a:t>
            </a:r>
          </a:p>
          <a:p>
            <a:pPr marL="628650" lvl="0" indent="-514350" algn="just">
              <a:buFont typeface="+mj-lt"/>
              <a:buAutoNum type="romanUcPeriod" startAt="5"/>
            </a:pPr>
            <a:endParaRPr lang="es-MX" sz="2000" dirty="0" smtClean="0"/>
          </a:p>
          <a:p>
            <a:pPr marL="628650" lvl="0" indent="-514350" algn="just">
              <a:buFont typeface="+mj-lt"/>
              <a:buAutoNum type="romanUcPeriod" startAt="5"/>
            </a:pPr>
            <a:r>
              <a:rPr lang="es-MX" sz="2000" dirty="0" smtClean="0"/>
              <a:t>Las </a:t>
            </a:r>
            <a:r>
              <a:rPr lang="es-MX" sz="2000" dirty="0"/>
              <a:t>demás que le confieran la Ley, el presente Reglamento, las disposiciones aplicables y los acuerdos del Pleno del Consejo.</a:t>
            </a:r>
          </a:p>
          <a:p>
            <a:endParaRPr lang="es-MX" dirty="0"/>
          </a:p>
        </p:txBody>
      </p:sp>
    </p:spTree>
    <p:extLst>
      <p:ext uri="{BB962C8B-B14F-4D97-AF65-F5344CB8AC3E}">
        <p14:creationId xmlns:p14="http://schemas.microsoft.com/office/powerpoint/2010/main" val="370548836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7620000" cy="5924128"/>
          </a:xfrm>
        </p:spPr>
        <p:txBody>
          <a:bodyPr>
            <a:normAutofit/>
          </a:bodyPr>
          <a:lstStyle/>
          <a:p>
            <a:pPr marL="114300" indent="0" algn="just">
              <a:buNone/>
            </a:pPr>
            <a:endParaRPr lang="es-ES" sz="2400" dirty="0"/>
          </a:p>
          <a:p>
            <a:pPr marL="114300" indent="0" algn="just">
              <a:buNone/>
            </a:pPr>
            <a:endParaRPr lang="es-ES" sz="2400" dirty="0"/>
          </a:p>
          <a:p>
            <a:pPr marL="114300" indent="0" algn="just">
              <a:buNone/>
            </a:pPr>
            <a:r>
              <a:rPr lang="es-ES" sz="2800" dirty="0" smtClean="0"/>
              <a:t>La </a:t>
            </a:r>
            <a:r>
              <a:rPr lang="es-ES" sz="2800" dirty="0"/>
              <a:t>Comisión Permanente de Administración del Consejo Estatal Electoral y de Participación Ciudadana, en cumplimiento a lo ordenado en el artículo 22, fracción I del Reglamento de Trabajo en Comisiones del Consejo Estatal Electoral y de Participación Ciudadana, presenta </a:t>
            </a:r>
            <a:r>
              <a:rPr lang="es-ES" sz="2800" dirty="0" smtClean="0"/>
              <a:t>el siguiente Plan de Trabajo:</a:t>
            </a:r>
            <a:endParaRPr lang="es-MX" sz="2800" dirty="0"/>
          </a:p>
          <a:p>
            <a:pPr marL="114300" indent="0">
              <a:buNone/>
            </a:pPr>
            <a:endParaRPr lang="es-MX" sz="2800" dirty="0"/>
          </a:p>
          <a:p>
            <a:pPr marL="114300" indent="0">
              <a:buNone/>
            </a:pPr>
            <a:endParaRPr lang="es-MX" sz="3200" dirty="0"/>
          </a:p>
          <a:p>
            <a:endParaRPr lang="es-MX" dirty="0"/>
          </a:p>
        </p:txBody>
      </p:sp>
    </p:spTree>
    <p:extLst>
      <p:ext uri="{BB962C8B-B14F-4D97-AF65-F5344CB8AC3E}">
        <p14:creationId xmlns:p14="http://schemas.microsoft.com/office/powerpoint/2010/main" val="22276957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266</TotalTime>
  <Words>2046</Words>
  <Application>Microsoft Office PowerPoint</Application>
  <PresentationFormat>Presentación en pantalla (4:3)</PresentationFormat>
  <Paragraphs>189</Paragraphs>
  <Slides>20</Slides>
  <Notes>0</Notes>
  <HiddenSlides>0</HiddenSlides>
  <MMClips>0</MMClips>
  <ScaleCrop>false</ScaleCrop>
  <HeadingPairs>
    <vt:vector size="4" baseType="variant">
      <vt:variant>
        <vt:lpstr>Tema</vt:lpstr>
      </vt:variant>
      <vt:variant>
        <vt:i4>1</vt:i4>
      </vt:variant>
      <vt:variant>
        <vt:lpstr>Títulos de diapositiva</vt:lpstr>
      </vt:variant>
      <vt:variant>
        <vt:i4>20</vt:i4>
      </vt:variant>
    </vt:vector>
  </HeadingPairs>
  <TitlesOfParts>
    <vt:vector size="21" baseType="lpstr">
      <vt:lpstr>Adyacencia</vt:lpstr>
      <vt:lpstr>                  Plan de Trabajo 2016 - 2017 Comisión Permanente de Administración </vt:lpstr>
      <vt:lpstr>1.-PRESENTACIÓN</vt:lpstr>
      <vt:lpstr>Presentación de PowerPoint</vt:lpstr>
      <vt:lpstr>Presentación de PowerPoint</vt:lpstr>
      <vt:lpstr>Artículo 21 del Reglamento de Trabajo en Comisiones </vt:lpstr>
      <vt:lpstr>Presentación de PowerPoint</vt:lpstr>
      <vt:lpstr> Artículo 28 del Reglamento de Trabajo en Comisiones </vt:lpstr>
      <vt:lpstr>Presentación de PowerPoint</vt:lpstr>
      <vt:lpstr>Presentación de PowerPoint</vt:lpstr>
      <vt:lpstr>  3.-Objetivos del Programa  </vt:lpstr>
      <vt:lpstr>4.-Estrategias y Líneas de Acción:</vt:lpstr>
      <vt:lpstr>Presentación de PowerPoint</vt:lpstr>
      <vt:lpstr>Presentación de PowerPoint</vt:lpstr>
      <vt:lpstr>  5.- Calendario de trabajo </vt:lpstr>
      <vt:lpstr>Presentación de PowerPoint</vt:lpstr>
      <vt:lpstr>Presentación de PowerPoint</vt:lpstr>
      <vt:lpstr>Presentación de PowerPoint</vt:lpstr>
      <vt:lpstr>  CALENDARIO DE SESIONES:  2016-2017 </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de Trabajo 2016 - 2017 Comisión Permanente de Administración</dc:title>
  <dc:creator>Claudia Lorena CLRA. Rodriguez Ayala</dc:creator>
  <cp:lastModifiedBy>Claudia Marcela CMLG. Ledesma Gonzalez</cp:lastModifiedBy>
  <cp:revision>44</cp:revision>
  <cp:lastPrinted>2016-11-15T21:02:26Z</cp:lastPrinted>
  <dcterms:created xsi:type="dcterms:W3CDTF">2016-11-09T15:32:33Z</dcterms:created>
  <dcterms:modified xsi:type="dcterms:W3CDTF">2016-11-15T21:08:55Z</dcterms:modified>
</cp:coreProperties>
</file>